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1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1" r:id="rId2"/>
    <p:sldId id="2562" r:id="rId3"/>
    <p:sldId id="2563" r:id="rId4"/>
    <p:sldId id="2564" r:id="rId5"/>
    <p:sldId id="2565" r:id="rId6"/>
    <p:sldId id="2566" r:id="rId7"/>
    <p:sldId id="2567" r:id="rId8"/>
    <p:sldId id="2568" r:id="rId9"/>
    <p:sldId id="2569" r:id="rId10"/>
    <p:sldId id="2570" r:id="rId11"/>
    <p:sldId id="2571" r:id="rId12"/>
    <p:sldId id="2572" r:id="rId13"/>
    <p:sldId id="2573" r:id="rId14"/>
    <p:sldId id="2574" r:id="rId15"/>
    <p:sldId id="2575" r:id="rId16"/>
    <p:sldId id="2576" r:id="rId17"/>
    <p:sldId id="2577" r:id="rId18"/>
    <p:sldId id="2578" r:id="rId19"/>
    <p:sldId id="2579" r:id="rId20"/>
    <p:sldId id="2580" r:id="rId21"/>
    <p:sldId id="2581" r:id="rId22"/>
    <p:sldId id="2582" r:id="rId23"/>
    <p:sldId id="2583" r:id="rId24"/>
    <p:sldId id="2584" r:id="rId25"/>
    <p:sldId id="2585" r:id="rId26"/>
    <p:sldId id="2586" r:id="rId27"/>
    <p:sldId id="2587" r:id="rId28"/>
    <p:sldId id="2588" r:id="rId29"/>
    <p:sldId id="2589" r:id="rId30"/>
    <p:sldId id="2590" r:id="rId31"/>
    <p:sldId id="2591" r:id="rId32"/>
    <p:sldId id="2592" r:id="rId33"/>
    <p:sldId id="2593" r:id="rId34"/>
    <p:sldId id="2594" r:id="rId35"/>
    <p:sldId id="2595" r:id="rId36"/>
    <p:sldId id="2596" r:id="rId3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odej kuchyní na míru: Efektivní řešení pro váš domov" id="{3EFEDFD1-DD78-4D19-8238-AE4EBFF0CF8F}">
          <p14:sldIdLst>
            <p14:sldId id="2561"/>
            <p14:sldId id="2562"/>
          </p14:sldIdLst>
        </p14:section>
        <p14:section name="Úvod do světa kuchyní na míru" id="{BDFB0D71-3EAB-4CF1-97BE-87015A170932}">
          <p14:sldIdLst>
            <p14:sldId id="2563"/>
            <p14:sldId id="2564"/>
            <p14:sldId id="2565"/>
          </p14:sldIdLst>
        </p14:section>
        <p14:section name="Proces návrhu kuchyně na míru" id="{538164F8-65A6-4487-A365-98D0AC164A18}">
          <p14:sldIdLst>
            <p14:sldId id="2566"/>
            <p14:sldId id="2567"/>
            <p14:sldId id="2568"/>
            <p14:sldId id="2569"/>
          </p14:sldIdLst>
        </p14:section>
        <p14:section name="Výhody kuchyní na míru" id="{5CE69A9F-2A39-4B5D-89A1-D7893C29E90D}">
          <p14:sldIdLst>
            <p14:sldId id="2570"/>
            <p14:sldId id="2571"/>
            <p14:sldId id="2572"/>
            <p14:sldId id="2573"/>
          </p14:sldIdLst>
        </p14:section>
        <p14:section name="Materiály a trendy v kuchyních na míru" id="{18B27F0C-6D62-4458-9E9A-8E7656AA28BB}">
          <p14:sldIdLst>
            <p14:sldId id="2574"/>
            <p14:sldId id="2575"/>
            <p14:sldId id="2576"/>
            <p14:sldId id="2577"/>
          </p14:sldIdLst>
        </p14:section>
        <p14:section name="Ukázky realizovaných projektů" id="{BCDC704D-7F18-4B6E-B5C6-E98C8AA85858}">
          <p14:sldIdLst>
            <p14:sldId id="2578"/>
            <p14:sldId id="2579"/>
            <p14:sldId id="2580"/>
          </p14:sldIdLst>
        </p14:section>
        <p14:section name="Zákaznické reference a recenze" id="{0FA754A2-F7F6-446D-AB18-A537058B9BB1}">
          <p14:sldIdLst>
            <p14:sldId id="2581"/>
            <p14:sldId id="2582"/>
            <p14:sldId id="2583"/>
          </p14:sldIdLst>
        </p14:section>
        <p14:section name="Finanční aspekty kuchyní na míru" id="{FFEDE14B-821D-41EC-A018-D7A57A53B493}">
          <p14:sldIdLst>
            <p14:sldId id="2584"/>
            <p14:sldId id="2585"/>
            <p14:sldId id="2586"/>
            <p14:sldId id="2587"/>
          </p14:sldIdLst>
        </p14:section>
        <p14:section name="Servis a záruky" id="{6D4C3274-6BDF-4E4B-8659-61CAB99FB8C0}">
          <p14:sldIdLst>
            <p14:sldId id="2588"/>
            <p14:sldId id="2589"/>
            <p14:sldId id="2590"/>
            <p14:sldId id="2591"/>
          </p14:sldIdLst>
        </p14:section>
        <p14:section name="Jak začít s kuchyní na míru" id="{FFB71D30-71DB-4297-8E7C-4A3450E707B6}">
          <p14:sldIdLst>
            <p14:sldId id="2592"/>
            <p14:sldId id="2593"/>
            <p14:sldId id="2594"/>
            <p14:sldId id="2595"/>
          </p14:sldIdLst>
        </p14:section>
        <p14:section name="Závěr a výzva k akci" id="{B8755725-4AE2-4FDE-86E1-7A46EECBA0CD}">
          <p14:sldIdLst>
            <p14:sldId id="25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C92382-D585-4EB2-BD95-D5C659D55865}" type="doc">
      <dgm:prSet loTypeId="urn:microsoft.com/office/officeart/2024/3/layout/hArch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DCA2AC2-DF12-461F-A059-82487DDB76F8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Klíčové body prezentace</a:t>
          </a:r>
          <a:endParaRPr lang="en-US"/>
        </a:p>
      </dgm:t>
    </dgm:pt>
    <dgm:pt modelId="{9FD37DF6-F90B-45D1-BD1B-1D569ED2A5C7}" type="parTrans" cxnId="{53FDCD0C-9109-4767-B82A-1F615A1BDBD1}">
      <dgm:prSet/>
      <dgm:spPr/>
      <dgm:t>
        <a:bodyPr/>
        <a:lstStyle/>
        <a:p>
          <a:endParaRPr lang="en-US"/>
        </a:p>
      </dgm:t>
    </dgm:pt>
    <dgm:pt modelId="{B017D4CD-EBA7-4701-9C46-CD6B88AB36EF}" type="sibTrans" cxnId="{53FDCD0C-9109-4767-B82A-1F615A1BDBD1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40E1472A-E507-4F1B-B5BC-10505300D93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Probrali jsme hlavní výhody a možnosti, které nabízíme při prodeji kuchyní na míru.</a:t>
          </a:r>
          <a:endParaRPr lang="en-US"/>
        </a:p>
      </dgm:t>
    </dgm:pt>
    <dgm:pt modelId="{B37C887F-F868-4D04-866D-656BE68D3502}" type="parTrans" cxnId="{D647C443-0745-484F-A1DD-6EBD4243E0AF}">
      <dgm:prSet/>
      <dgm:spPr/>
      <dgm:t>
        <a:bodyPr/>
        <a:lstStyle/>
        <a:p>
          <a:endParaRPr lang="en-US"/>
        </a:p>
      </dgm:t>
    </dgm:pt>
    <dgm:pt modelId="{06B54B5F-A70D-49DD-86C5-B29CA9CC9C25}" type="sibTrans" cxnId="{D647C443-0745-484F-A1DD-6EBD4243E0AF}">
      <dgm:prSet/>
      <dgm:spPr/>
      <dgm:t>
        <a:bodyPr/>
        <a:lstStyle/>
        <a:p>
          <a:endParaRPr lang="en-US"/>
        </a:p>
      </dgm:t>
    </dgm:pt>
    <dgm:pt modelId="{C335AEDD-AC7D-47F4-BC57-8506C46B39B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Zájem o nabídku</a:t>
          </a:r>
          <a:endParaRPr lang="en-US"/>
        </a:p>
      </dgm:t>
    </dgm:pt>
    <dgm:pt modelId="{0F12E203-C1F4-4973-8850-9E799E19E015}" type="parTrans" cxnId="{275D15B1-D500-4F90-9B5E-CB529B183E81}">
      <dgm:prSet/>
      <dgm:spPr/>
      <dgm:t>
        <a:bodyPr/>
        <a:lstStyle/>
        <a:p>
          <a:endParaRPr lang="en-US"/>
        </a:p>
      </dgm:t>
    </dgm:pt>
    <dgm:pt modelId="{7D5FC6E7-6874-455F-98F9-F1FEDB6FBF47}" type="sibTrans" cxnId="{275D15B1-D500-4F90-9B5E-CB529B183E81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6425E5FF-A243-413A-A607-A94659929FC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Pokud vás naše nabídky zaujaly, rádi poskytneme další informace a podrobnosti.</a:t>
          </a:r>
          <a:endParaRPr lang="en-US"/>
        </a:p>
      </dgm:t>
    </dgm:pt>
    <dgm:pt modelId="{5454FE44-7292-4251-B827-86F418C122E0}" type="parTrans" cxnId="{B934DEED-A46C-40C1-8BA9-DAEE392E13FA}">
      <dgm:prSet/>
      <dgm:spPr/>
      <dgm:t>
        <a:bodyPr/>
        <a:lstStyle/>
        <a:p>
          <a:endParaRPr lang="en-US"/>
        </a:p>
      </dgm:t>
    </dgm:pt>
    <dgm:pt modelId="{5ADFC01C-BF7C-4C09-906A-B659D34516FE}" type="sibTrans" cxnId="{B934DEED-A46C-40C1-8BA9-DAEE392E13FA}">
      <dgm:prSet/>
      <dgm:spPr/>
      <dgm:t>
        <a:bodyPr/>
        <a:lstStyle/>
        <a:p>
          <a:endParaRPr lang="en-US"/>
        </a:p>
      </dgm:t>
    </dgm:pt>
    <dgm:pt modelId="{04C0F227-E5FB-4C75-8852-EC282C47E97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Cesta k dokonalé kuchyni</a:t>
          </a:r>
          <a:endParaRPr lang="en-US"/>
        </a:p>
      </dgm:t>
    </dgm:pt>
    <dgm:pt modelId="{E5E4BDC1-5868-4EF2-B1CF-210C34FA6E07}" type="parTrans" cxnId="{1E096D79-BA93-47C0-9EA9-D02AA36594EA}">
      <dgm:prSet/>
      <dgm:spPr/>
      <dgm:t>
        <a:bodyPr/>
        <a:lstStyle/>
        <a:p>
          <a:endParaRPr lang="en-US"/>
        </a:p>
      </dgm:t>
    </dgm:pt>
    <dgm:pt modelId="{18141492-B585-4804-BF41-422859EDB4DA}" type="sibTrans" cxnId="{1E096D79-BA93-47C0-9EA9-D02AA36594EA}">
      <dgm:prSet/>
      <dgm:spPr/>
      <dgm:t>
        <a:bodyPr/>
        <a:lstStyle/>
        <a:p>
          <a:endParaRPr lang="en-US"/>
        </a:p>
      </dgm:t>
    </dgm:pt>
    <dgm:pt modelId="{A40C88C9-E73C-470D-B3C2-93946DF2401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Začněte svou cestu k dokonalé kuchyni ještě dnes a objevte možnosti, které máme pro vás připravené.</a:t>
          </a:r>
          <a:endParaRPr lang="en-US"/>
        </a:p>
      </dgm:t>
    </dgm:pt>
    <dgm:pt modelId="{C8C28021-0AA8-4429-AC5C-AE9261C48390}" type="parTrans" cxnId="{B5BB07D9-08B0-42F7-8A2E-9CCD64C07CB4}">
      <dgm:prSet/>
      <dgm:spPr/>
      <dgm:t>
        <a:bodyPr/>
        <a:lstStyle/>
        <a:p>
          <a:endParaRPr lang="en-US"/>
        </a:p>
      </dgm:t>
    </dgm:pt>
    <dgm:pt modelId="{7CB0A57D-603C-4825-B7BA-157916926924}" type="sibTrans" cxnId="{B5BB07D9-08B0-42F7-8A2E-9CCD64C07CB4}">
      <dgm:prSet/>
      <dgm:spPr/>
      <dgm:t>
        <a:bodyPr/>
        <a:lstStyle/>
        <a:p>
          <a:endParaRPr lang="en-US"/>
        </a:p>
      </dgm:t>
    </dgm:pt>
    <dgm:pt modelId="{3C8B137B-4F2B-4DD5-9F9D-4535F5C49585}" type="pres">
      <dgm:prSet presAssocID="{22C92382-D585-4EB2-BD95-D5C659D55865}" presName="Name0" presStyleCnt="0">
        <dgm:presLayoutVars>
          <dgm:dir/>
          <dgm:resizeHandles val="exact"/>
        </dgm:presLayoutVars>
      </dgm:prSet>
      <dgm:spPr/>
    </dgm:pt>
    <dgm:pt modelId="{7AB5583A-CE5F-4251-A0AB-3D964A16416D}" type="pres">
      <dgm:prSet presAssocID="{DDCA2AC2-DF12-461F-A059-82487DDB76F8}" presName="compNode" presStyleCnt="0"/>
      <dgm:spPr/>
    </dgm:pt>
    <dgm:pt modelId="{DC3C7AD8-22D7-483F-854B-4FA4CEDA8731}" type="pres">
      <dgm:prSet presAssocID="{DDCA2AC2-DF12-461F-A059-82487DDB76F8}" presName="pictRect" presStyleLbl="revTx" presStyleIdx="0" presStyleCnt="6">
        <dgm:presLayoutVars>
          <dgm:chMax val="0"/>
          <dgm:bulletEnabled/>
        </dgm:presLayoutVars>
      </dgm:prSet>
      <dgm:spPr/>
    </dgm:pt>
    <dgm:pt modelId="{F57B7CB0-7B3D-4DB1-9921-6691973D09D1}" type="pres">
      <dgm:prSet presAssocID="{DDCA2AC2-DF12-461F-A059-82487DDB76F8}" presName="textRect" presStyleLbl="revTx" presStyleIdx="1" presStyleCnt="6">
        <dgm:presLayoutVars>
          <dgm:bulletEnabled/>
        </dgm:presLayoutVars>
      </dgm:prSet>
      <dgm:spPr/>
    </dgm:pt>
    <dgm:pt modelId="{DA548A00-EB1A-43F7-9C46-F5642164FFEF}" type="pres">
      <dgm:prSet presAssocID="{B017D4CD-EBA7-4701-9C46-CD6B88AB36EF}" presName="sibTrans" presStyleLbl="sibTrans2D1" presStyleIdx="0" presStyleCnt="0"/>
      <dgm:spPr/>
    </dgm:pt>
    <dgm:pt modelId="{78665E9D-E082-4632-B161-3988F0E7EF4D}" type="pres">
      <dgm:prSet presAssocID="{C335AEDD-AC7D-47F4-BC57-8506C46B39BB}" presName="compNode" presStyleCnt="0"/>
      <dgm:spPr/>
    </dgm:pt>
    <dgm:pt modelId="{2D8B4B4F-3F0F-48DB-A17C-9628BD98C59D}" type="pres">
      <dgm:prSet presAssocID="{C335AEDD-AC7D-47F4-BC57-8506C46B39BB}" presName="pictRect" presStyleLbl="revTx" presStyleIdx="2" presStyleCnt="6">
        <dgm:presLayoutVars>
          <dgm:chMax val="0"/>
          <dgm:bulletEnabled/>
        </dgm:presLayoutVars>
      </dgm:prSet>
      <dgm:spPr/>
    </dgm:pt>
    <dgm:pt modelId="{2DDEDF25-2E1E-422F-B679-39A4859E2A91}" type="pres">
      <dgm:prSet presAssocID="{C335AEDD-AC7D-47F4-BC57-8506C46B39BB}" presName="textRect" presStyleLbl="revTx" presStyleIdx="3" presStyleCnt="6">
        <dgm:presLayoutVars>
          <dgm:bulletEnabled/>
        </dgm:presLayoutVars>
      </dgm:prSet>
      <dgm:spPr/>
    </dgm:pt>
    <dgm:pt modelId="{436030F5-38D9-45DC-B865-4B57954F2D95}" type="pres">
      <dgm:prSet presAssocID="{7D5FC6E7-6874-455F-98F9-F1FEDB6FBF47}" presName="sibTrans" presStyleLbl="sibTrans2D1" presStyleIdx="0" presStyleCnt="0"/>
      <dgm:spPr/>
    </dgm:pt>
    <dgm:pt modelId="{C6A9AB08-D932-455F-8FE9-3C680503C957}" type="pres">
      <dgm:prSet presAssocID="{04C0F227-E5FB-4C75-8852-EC282C47E97D}" presName="compNode" presStyleCnt="0"/>
      <dgm:spPr/>
    </dgm:pt>
    <dgm:pt modelId="{2BF4E49B-FFC8-44BE-8A28-5F5C19B4D995}" type="pres">
      <dgm:prSet presAssocID="{04C0F227-E5FB-4C75-8852-EC282C47E97D}" presName="pictRect" presStyleLbl="revTx" presStyleIdx="4" presStyleCnt="6">
        <dgm:presLayoutVars>
          <dgm:chMax val="0"/>
          <dgm:bulletEnabled/>
        </dgm:presLayoutVars>
      </dgm:prSet>
      <dgm:spPr/>
    </dgm:pt>
    <dgm:pt modelId="{48B5845A-BE94-4B8F-A4F6-9C0F2392CB07}" type="pres">
      <dgm:prSet presAssocID="{04C0F227-E5FB-4C75-8852-EC282C47E97D}" presName="textRect" presStyleLbl="revTx" presStyleIdx="5" presStyleCnt="6">
        <dgm:presLayoutVars>
          <dgm:bulletEnabled/>
        </dgm:presLayoutVars>
      </dgm:prSet>
      <dgm:spPr/>
    </dgm:pt>
  </dgm:ptLst>
  <dgm:cxnLst>
    <dgm:cxn modelId="{54C58E06-8035-42D7-B0D9-CCA80418AFD9}" type="presOf" srcId="{7D5FC6E7-6874-455F-98F9-F1FEDB6FBF47}" destId="{436030F5-38D9-45DC-B865-4B57954F2D95}" srcOrd="0" destOrd="0" presId="urn:microsoft.com/office/officeart/2024/3/layout/hArchList1"/>
    <dgm:cxn modelId="{938DCD0A-A66E-42F8-8215-41152290672C}" type="presOf" srcId="{A40C88C9-E73C-470D-B3C2-93946DF24016}" destId="{48B5845A-BE94-4B8F-A4F6-9C0F2392CB07}" srcOrd="0" destOrd="0" presId="urn:microsoft.com/office/officeart/2024/3/layout/hArchList1"/>
    <dgm:cxn modelId="{53FDCD0C-9109-4767-B82A-1F615A1BDBD1}" srcId="{22C92382-D585-4EB2-BD95-D5C659D55865}" destId="{DDCA2AC2-DF12-461F-A059-82487DDB76F8}" srcOrd="0" destOrd="0" parTransId="{9FD37DF6-F90B-45D1-BD1B-1D569ED2A5C7}" sibTransId="{B017D4CD-EBA7-4701-9C46-CD6B88AB36EF}"/>
    <dgm:cxn modelId="{E4E4632C-1C78-4E8F-83F4-48506C89D68B}" type="presOf" srcId="{DDCA2AC2-DF12-461F-A059-82487DDB76F8}" destId="{DC3C7AD8-22D7-483F-854B-4FA4CEDA8731}" srcOrd="0" destOrd="0" presId="urn:microsoft.com/office/officeart/2024/3/layout/hArchList1"/>
    <dgm:cxn modelId="{6758BD38-4DC7-4F71-ADDA-E19F349EA3DD}" type="presOf" srcId="{22C92382-D585-4EB2-BD95-D5C659D55865}" destId="{3C8B137B-4F2B-4DD5-9F9D-4535F5C49585}" srcOrd="0" destOrd="0" presId="urn:microsoft.com/office/officeart/2024/3/layout/hArchList1"/>
    <dgm:cxn modelId="{D647C443-0745-484F-A1DD-6EBD4243E0AF}" srcId="{DDCA2AC2-DF12-461F-A059-82487DDB76F8}" destId="{40E1472A-E507-4F1B-B5BC-10505300D939}" srcOrd="0" destOrd="0" parTransId="{B37C887F-F868-4D04-866D-656BE68D3502}" sibTransId="{06B54B5F-A70D-49DD-86C5-B29CA9CC9C25}"/>
    <dgm:cxn modelId="{C1A0504E-1286-407E-BD48-2AAF7635B770}" type="presOf" srcId="{40E1472A-E507-4F1B-B5BC-10505300D939}" destId="{F57B7CB0-7B3D-4DB1-9921-6691973D09D1}" srcOrd="0" destOrd="0" presId="urn:microsoft.com/office/officeart/2024/3/layout/hArchList1"/>
    <dgm:cxn modelId="{1E096D79-BA93-47C0-9EA9-D02AA36594EA}" srcId="{22C92382-D585-4EB2-BD95-D5C659D55865}" destId="{04C0F227-E5FB-4C75-8852-EC282C47E97D}" srcOrd="2" destOrd="0" parTransId="{E5E4BDC1-5868-4EF2-B1CF-210C34FA6E07}" sibTransId="{18141492-B585-4804-BF41-422859EDB4DA}"/>
    <dgm:cxn modelId="{275D15B1-D500-4F90-9B5E-CB529B183E81}" srcId="{22C92382-D585-4EB2-BD95-D5C659D55865}" destId="{C335AEDD-AC7D-47F4-BC57-8506C46B39BB}" srcOrd="1" destOrd="0" parTransId="{0F12E203-C1F4-4973-8850-9E799E19E015}" sibTransId="{7D5FC6E7-6874-455F-98F9-F1FEDB6FBF47}"/>
    <dgm:cxn modelId="{62C171BA-0BE8-42BA-AF47-3D977CF9EC00}" type="presOf" srcId="{04C0F227-E5FB-4C75-8852-EC282C47E97D}" destId="{2BF4E49B-FFC8-44BE-8A28-5F5C19B4D995}" srcOrd="0" destOrd="0" presId="urn:microsoft.com/office/officeart/2024/3/layout/hArchList1"/>
    <dgm:cxn modelId="{C2FCC6D3-7996-427F-869A-D5162AA82D77}" type="presOf" srcId="{C335AEDD-AC7D-47F4-BC57-8506C46B39BB}" destId="{2D8B4B4F-3F0F-48DB-A17C-9628BD98C59D}" srcOrd="0" destOrd="0" presId="urn:microsoft.com/office/officeart/2024/3/layout/hArchList1"/>
    <dgm:cxn modelId="{B5BB07D9-08B0-42F7-8A2E-9CCD64C07CB4}" srcId="{04C0F227-E5FB-4C75-8852-EC282C47E97D}" destId="{A40C88C9-E73C-470D-B3C2-93946DF24016}" srcOrd="0" destOrd="0" parTransId="{C8C28021-0AA8-4429-AC5C-AE9261C48390}" sibTransId="{7CB0A57D-603C-4825-B7BA-157916926924}"/>
    <dgm:cxn modelId="{B934DEED-A46C-40C1-8BA9-DAEE392E13FA}" srcId="{C335AEDD-AC7D-47F4-BC57-8506C46B39BB}" destId="{6425E5FF-A243-413A-A607-A94659929FC6}" srcOrd="0" destOrd="0" parTransId="{5454FE44-7292-4251-B827-86F418C122E0}" sibTransId="{5ADFC01C-BF7C-4C09-906A-B659D34516FE}"/>
    <dgm:cxn modelId="{0ABAD2FD-3978-4FF3-B605-0661B5F24E15}" type="presOf" srcId="{B017D4CD-EBA7-4701-9C46-CD6B88AB36EF}" destId="{DA548A00-EB1A-43F7-9C46-F5642164FFEF}" srcOrd="0" destOrd="0" presId="urn:microsoft.com/office/officeart/2024/3/layout/hArchList1"/>
    <dgm:cxn modelId="{16AB5BFF-2DBA-41D2-A25D-6477B341CF0B}" type="presOf" srcId="{6425E5FF-A243-413A-A607-A94659929FC6}" destId="{2DDEDF25-2E1E-422F-B679-39A4859E2A91}" srcOrd="0" destOrd="0" presId="urn:microsoft.com/office/officeart/2024/3/layout/hArchList1"/>
    <dgm:cxn modelId="{85C7EB30-8858-4994-A8D7-C8339D038AAD}" type="presParOf" srcId="{3C8B137B-4F2B-4DD5-9F9D-4535F5C49585}" destId="{7AB5583A-CE5F-4251-A0AB-3D964A16416D}" srcOrd="0" destOrd="0" presId="urn:microsoft.com/office/officeart/2024/3/layout/hArchList1"/>
    <dgm:cxn modelId="{EE6BB42D-D7B5-411C-B787-0D52D965E102}" type="presParOf" srcId="{7AB5583A-CE5F-4251-A0AB-3D964A16416D}" destId="{DC3C7AD8-22D7-483F-854B-4FA4CEDA8731}" srcOrd="0" destOrd="0" presId="urn:microsoft.com/office/officeart/2024/3/layout/hArchList1"/>
    <dgm:cxn modelId="{EA506EF8-A0CC-4DFC-B078-3B523BAF5BFD}" type="presParOf" srcId="{7AB5583A-CE5F-4251-A0AB-3D964A16416D}" destId="{F57B7CB0-7B3D-4DB1-9921-6691973D09D1}" srcOrd="1" destOrd="0" presId="urn:microsoft.com/office/officeart/2024/3/layout/hArchList1"/>
    <dgm:cxn modelId="{09F619B7-301F-4BA1-ACFD-0100EAA762A5}" type="presParOf" srcId="{3C8B137B-4F2B-4DD5-9F9D-4535F5C49585}" destId="{DA548A00-EB1A-43F7-9C46-F5642164FFEF}" srcOrd="1" destOrd="0" presId="urn:microsoft.com/office/officeart/2024/3/layout/hArchList1"/>
    <dgm:cxn modelId="{B958F6E7-762D-4178-8778-1C67913ACFDF}" type="presParOf" srcId="{3C8B137B-4F2B-4DD5-9F9D-4535F5C49585}" destId="{78665E9D-E082-4632-B161-3988F0E7EF4D}" srcOrd="2" destOrd="0" presId="urn:microsoft.com/office/officeart/2024/3/layout/hArchList1"/>
    <dgm:cxn modelId="{5421B2CD-DB72-4B5A-B190-8697DB019053}" type="presParOf" srcId="{78665E9D-E082-4632-B161-3988F0E7EF4D}" destId="{2D8B4B4F-3F0F-48DB-A17C-9628BD98C59D}" srcOrd="0" destOrd="0" presId="urn:microsoft.com/office/officeart/2024/3/layout/hArchList1"/>
    <dgm:cxn modelId="{BAEC94A9-A9EA-452C-BCEF-CADEE51F328C}" type="presParOf" srcId="{78665E9D-E082-4632-B161-3988F0E7EF4D}" destId="{2DDEDF25-2E1E-422F-B679-39A4859E2A91}" srcOrd="1" destOrd="0" presId="urn:microsoft.com/office/officeart/2024/3/layout/hArchList1"/>
    <dgm:cxn modelId="{D6A4A265-D2BE-49ED-B0FE-2B8BB610655C}" type="presParOf" srcId="{3C8B137B-4F2B-4DD5-9F9D-4535F5C49585}" destId="{436030F5-38D9-45DC-B865-4B57954F2D95}" srcOrd="3" destOrd="0" presId="urn:microsoft.com/office/officeart/2024/3/layout/hArchList1"/>
    <dgm:cxn modelId="{5D2826EC-A8E7-411A-BC56-A049543479B6}" type="presParOf" srcId="{3C8B137B-4F2B-4DD5-9F9D-4535F5C49585}" destId="{C6A9AB08-D932-455F-8FE9-3C680503C957}" srcOrd="4" destOrd="0" presId="urn:microsoft.com/office/officeart/2024/3/layout/hArchList1"/>
    <dgm:cxn modelId="{A1771542-E662-4519-BD28-F206D56D7D7C}" type="presParOf" srcId="{C6A9AB08-D932-455F-8FE9-3C680503C957}" destId="{2BF4E49B-FFC8-44BE-8A28-5F5C19B4D995}" srcOrd="0" destOrd="0" presId="urn:microsoft.com/office/officeart/2024/3/layout/hArchList1"/>
    <dgm:cxn modelId="{1B4C5FE3-E929-49B6-A720-8BE849A22648}" type="presParOf" srcId="{C6A9AB08-D932-455F-8FE9-3C680503C957}" destId="{48B5845A-BE94-4B8F-A4F6-9C0F2392CB07}" srcOrd="1" destOrd="0" presId="urn:microsoft.com/office/officeart/2024/3/layout/hArc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C7AD8-22D7-483F-854B-4FA4CEDA8731}">
      <dsp:nvSpPr>
        <dsp:cNvPr id="0" name=""/>
        <dsp:cNvSpPr/>
      </dsp:nvSpPr>
      <dsp:spPr>
        <a:xfrm>
          <a:off x="0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Klíčové body prezentace</a:t>
          </a:r>
          <a:endParaRPr lang="en-US" sz="1800" kern="1200"/>
        </a:p>
      </dsp:txBody>
      <dsp:txXfrm>
        <a:off x="0" y="0"/>
        <a:ext cx="3087779" cy="395961"/>
      </dsp:txXfrm>
    </dsp:sp>
    <dsp:sp modelId="{F57B7CB0-7B3D-4DB1-9921-6691973D09D1}">
      <dsp:nvSpPr>
        <dsp:cNvPr id="0" name=""/>
        <dsp:cNvSpPr/>
      </dsp:nvSpPr>
      <dsp:spPr>
        <a:xfrm>
          <a:off x="0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Probrali jsme hlavní výhody a možnosti, které nabízíme při prodeji kuchyní na míru.</a:t>
          </a:r>
          <a:endParaRPr lang="en-US" sz="1400" kern="1200"/>
        </a:p>
      </dsp:txBody>
      <dsp:txXfrm>
        <a:off x="0" y="395961"/>
        <a:ext cx="3087779" cy="3563657"/>
      </dsp:txXfrm>
    </dsp:sp>
    <dsp:sp modelId="{2D8B4B4F-3F0F-48DB-A17C-9628BD98C59D}">
      <dsp:nvSpPr>
        <dsp:cNvPr id="0" name=""/>
        <dsp:cNvSpPr/>
      </dsp:nvSpPr>
      <dsp:spPr>
        <a:xfrm>
          <a:off x="3396556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Zájem o nabídku</a:t>
          </a:r>
          <a:endParaRPr lang="en-US" sz="1800" kern="1200"/>
        </a:p>
      </dsp:txBody>
      <dsp:txXfrm>
        <a:off x="3396556" y="0"/>
        <a:ext cx="3087779" cy="395961"/>
      </dsp:txXfrm>
    </dsp:sp>
    <dsp:sp modelId="{2DDEDF25-2E1E-422F-B679-39A4859E2A91}">
      <dsp:nvSpPr>
        <dsp:cNvPr id="0" name=""/>
        <dsp:cNvSpPr/>
      </dsp:nvSpPr>
      <dsp:spPr>
        <a:xfrm>
          <a:off x="3396556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Pokud vás naše nabídky zaujaly, rádi poskytneme další informace a podrobnosti.</a:t>
          </a:r>
          <a:endParaRPr lang="en-US" sz="1400" kern="1200"/>
        </a:p>
      </dsp:txBody>
      <dsp:txXfrm>
        <a:off x="3396556" y="395961"/>
        <a:ext cx="3087779" cy="3563657"/>
      </dsp:txXfrm>
    </dsp:sp>
    <dsp:sp modelId="{2BF4E49B-FFC8-44BE-8A28-5F5C19B4D995}">
      <dsp:nvSpPr>
        <dsp:cNvPr id="0" name=""/>
        <dsp:cNvSpPr/>
      </dsp:nvSpPr>
      <dsp:spPr>
        <a:xfrm>
          <a:off x="6793113" y="0"/>
          <a:ext cx="3087779" cy="395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800" kern="1200"/>
            <a:t>Cesta k dokonalé kuchyni</a:t>
          </a:r>
          <a:endParaRPr lang="en-US" sz="1800" kern="1200"/>
        </a:p>
      </dsp:txBody>
      <dsp:txXfrm>
        <a:off x="6793113" y="0"/>
        <a:ext cx="3087779" cy="395961"/>
      </dsp:txXfrm>
    </dsp:sp>
    <dsp:sp modelId="{48B5845A-BE94-4B8F-A4F6-9C0F2392CB07}">
      <dsp:nvSpPr>
        <dsp:cNvPr id="0" name=""/>
        <dsp:cNvSpPr/>
      </dsp:nvSpPr>
      <dsp:spPr>
        <a:xfrm>
          <a:off x="6793113" y="395961"/>
          <a:ext cx="3087779" cy="3563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/>
            <a:t>Začněte svou cestu k dokonalé kuchyni ještě dnes a objevte možnosti, které máme pro vás připravené.</a:t>
          </a:r>
          <a:endParaRPr lang="en-US" sz="1400" kern="1200"/>
        </a:p>
      </dsp:txBody>
      <dsp:txXfrm>
        <a:off x="6793113" y="395961"/>
        <a:ext cx="3087779" cy="3563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hArchList1">
  <dgm:title val="Horizontal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vertAlign" val="t"/>
          <dgm:param type="horzAlign" val="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 cnt="20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60BD2-279D-4483-A4B7-3183E70999D9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4F30-CF7E-40E0-83A0-D4DB16E18A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205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Obsah vygenerovaný umělou inteligencí může být nesprávný.
Dnešní prezentace se zaměří na prodej kuchyní na míru jako efektivní řešení pro vaše domovy. Probereme různé aspekty, od návrhu a materiálů, až po zákaznické reference a finanční otázky.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3174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nabízejí řadu výhod, včetně optimalizace prostoru, personalizovaného designu a kvalitního provedení. Tyto prvky přispívají k dlouhé životnosti a spokojenosti uživatelů.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2068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jsou navrženy tak, aby maximálně využily dostupný prostor. To zahrnuje chytré úložné systémy a ergononomické uspořádání, které usnadňuje vaření a pohyb v kuchyni.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246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Design kuchyně na míru umožňuje zákazníkům vybrat si každý detail dle svých preferencí. Od barev a textur po uspořádání, každá kuchyně je jedinečná a odráží osobnost majitele.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454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Kuchyně na míru jsou často vyrobeny z kvalitních materiálů, což zajišťuje jejich dlouhou životnost. Investice do kvalitního provedení se vyplatí v podobě trvalé funkčnosti a estetického vzhledu.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4551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Při návrhu kuchyně na míru je důležité zvolit vhodné materiály a sledovat aktuální trendy. To zahrnuje výběr z různých povrchů a inovativních designových řešení.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520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Mezi nejoblíbenější materiály patří dřevo, kámen, laminát a nerezová ocel. Každý materiál má své výhody a je vhodný pro různé styly kuchyní.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7957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Současné trendy zahrnují otevřené uspořádání, minimalistický design a použití přírodních materiálů. Tyto prvky přispívají k modernímu a funkčnímu vzhledu kuchyně.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0584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Zájem o ekologické a udržitelné materiály roste. Zákazníci hledají alternativy, které minimalizují dopad na životní prostředí, například recyklované materiály a certifikované dřevo.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4177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Představíme několik úspěšných realizací, které ilustrují rozmanitost designu a kvalitu našich kuchyní na míru. Každý projekt je unikátní a přizpůsoben specifickým požadavkům zákazníků.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1840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Podíváme se na konkrétní projekty, kde byly kuchyně na míru úspěšně realizovány. Tyto příklady demonstrují jak funkčnost, tak estetiku, které naše kuchyně nabízejí.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6903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této prezentaci se podíváme na úvod do světa kuchyní na míru, proces návrhu, výhody těchto kuchyní, používané materiály a trendy, ukázky realizovaných projektů, zákaznické reference, finanční aspekty, servis a záruky, a nakonec jak začít s kuchyní na míru.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765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Ukážeme vám, jak může kuchyň na míru proměnit starší a nefunkční prostor na moderní a efektivní kuchyni. Tyto proměny ukazují sílu designu a kreativity.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560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Reference a recenze od našich zákazníků jsou klíčové pro budování důvěry a reputace. Podíváme se na přehled zákaznické spokojenosti a příběhy spokojených zákazníků.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03177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analýzy ukazují vysokou úroveň spokojenosti zákazníků s našimi kuchyněmi na míru. Tyto údaje jsou důkazem kvality našich produktů a služeb.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7884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Podělíme se o několik inspirativních příběhů našich zákazníků, kteří byli spokojeni s našimi kuchyněmi na míru. Tyto příběhy ukazují, jak naše kuchyně změnily jejich životy.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577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Při zvažování kuchyně na míru je důležité porozumět finančním aspektům, včetně stanovení rozpočtu, nákladové efektivity a možností financování a plateb.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68640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 zahájením návrhu je klíčové stanovit si rozpočet. To vám pomůže vybrat správné materiály a design, které vyhovují vašim finančním možnostem.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76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Investice do kuchyně na míru může mít dlouhodobou nákladovou efektivitu, protože kvalitní materiály a design zajišťují delší životnost a nižší náklady na údržbu.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845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Nabízíme různé možnosti financování a plateb, aby byl proces dostupnější pro každého zákazníka. Můžete si vybrat z různých plánů splácení, které vyhovují vašim potřebám.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969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služby nekončí dodáním kuchyně. Poskytujeme montáž a instalaci, pravidelný servis a záruky, které zajišťují vaši spokojenost a bezproblémové užívání kuchyně.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4331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Naši odborníci zajistí profesionální montáž a instalaci vaší kuchyně. Důkladně zkontrolují každý detail, aby bylo zajištěno, že vše funguje jak má.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624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Kuchyň je srdcem každého domova, a její design by měl odrážet potřeby a životní styl jejích obyvatel. Kuchyně na míru nabízejí skvělé možnosti přizpůsobení a moderní design, který odpovídá specifickým požadavkům klientů.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905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Nabízíme servisní služby, které zahrnují údržbu a opravy, aby vaše kuchyň zůstala vždy v perfektním stavu. Naši technici jsou připraveni pomoci s jakýmikoli problémy.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88145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Naše záruky zajišťují, že máte klid, pokud jde o kvalitu našich kuchyní. Pečujeme o naše zákazníky i po prodeji, abychom zajistili trvalou spokojenost.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02701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Pokud zvažujete kuchyni na míru, máme několik jednoduchých kroků, jak začít. Od prvního kontaktu po přípravu na konzultaci, rádi vás provedeme celým procesem.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05747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Prvním krokem je kontaktovat nás prostřednictvím telefonu nebo e-mailu. Naši specialisté vám rádi poskytnou potřebné informace a domluví schůzku.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94921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Před konzultací je dobré mít představu o tom, co od své nové kuchyně očekáváte. Zvažte své preference ohledně stylu, rozpočtu a funkčnosti.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53440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Odpovíme na často kladené otázky, které mohou zákazníci mít ohledně kuchyní na míru. Tyto informace vám pomohou lépe porozumět procesu a očekáváním.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68421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této prezentaci jsme probrali klíčové body týkající se prodeje kuchyní na míru. Pokud vás naše nabídky zaujaly, neváhejte nás kontaktovat pro více informací a začněte svou cestu k dokonalé kuchyni.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930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Kuchyň hraje klíčovou roli v našich životech, slouží jako místo pro vaření, setkávání s rodinou a přáteli a také jako prostor pro kreativitu. Je důležité, aby byl její design funkční a estetický.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4037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 posledních letech se stále více lidí rozhoduje pro kuchyně na míru. Tento trend podporuje touha po individualitě a přizpůsobení, což umožňuje vytvořit kuchyň, která dokonale vyhovuje potřebám jejich domácnosti.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3411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Návrh kuchyně na míru je systematický proces, který zahrnuje několik klíčových kroků. Od počáteční konzultace s designérem, po výběr stylu a materiálů, až po schválení konečného návrhu.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334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Prvním krokem v procesu návrhu je konzultace s designérem, který zjistí vaše potřeby a preference. Diskutuje se o praktických aspektech, jako je rozpočet, prostor a styl.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1390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 konzultaci se designér postaví první návrhy. Během této fáze si vyberete styl kuchyně a materiály, které chcete použít, což ovlivní konečný vzhled a funkčnost prostoru.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5401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Jakmile je návrh hotov, designér vám představí konečný plán. Je důležité pečlivě projít všechny detaily a ujistit se, že vyhovuje vašim požadavkům před zahájením výroby.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B174E-4536-48FA-883D-A215D0BA9C6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591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44A44D-9000-76A8-0F9F-F2AD7E435B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69C844-7291-2CFD-173C-809D6142D0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9696EDD-09F0-13AC-29DC-29CEC9F96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72D79AB-CADF-D439-B460-2DC5DE4CA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82F9E1-8B7E-9059-2C6B-0D4EB099F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83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EE51F2-96F4-ACFB-80FB-D70E0E070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F624476-0EAB-01E3-2CBD-A410ACBD4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B2BC7CB-822B-568B-CCBF-C017BA7A0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56BAC5-C2F7-E4B4-E622-42E4DD5D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02B0C4-0C7B-741E-FFCB-70AE33DB2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50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07ED1F3-9262-E005-A65A-34A60527E4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D1032EB-CEC8-E52E-363C-A58A6774B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2E70A9E-C302-72C6-8763-F152F772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870D746-4D28-12B3-362B-9D1C89F3A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A632536-0AF1-C7B7-236E-946069C4C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1747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881F1C-BE25-5545-E798-027D4F685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F4F3F0B-E392-51C4-BD8A-95F74AF81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9FD209C-8BE3-D3F7-D969-C8C9BE065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87E669B-EEE0-96C2-2C55-D9D2D9B8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B2983EF-EF55-F40A-0980-4448D9FBF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236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1528-7637-E19D-D369-7DC81957D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95C5465-205E-E16E-C96A-9E11248DC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315A992-E70E-D6B1-9B1C-574A77D16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3282F4-C973-36B6-DB9E-AD779144D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C6C750F-6E4C-79D1-88A3-A13A9C3E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0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CFB9A3-CB26-0037-AD91-FF0832EDD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350B1C9-1C33-4290-0A71-C6E62D76E6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70A26A1-22F2-D7E3-F6ED-502977C6B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A2D592A-3CA1-126B-0F8C-E40201C98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8215ECA-539E-2BEB-FA43-7D2B5E7BE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7E7C9F4-0802-1448-8563-B76133AE5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77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F4F422-B0AD-9153-4716-C61A2B8E9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922AA25-6A2E-AF5D-CE62-5D381F33E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CE31479-4205-381D-04FE-39350AE9A0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66099EF-F59E-C9E3-91FB-19820F6B53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C94254A-9C0B-0FB5-1F34-4A8921C9D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03679E2-951E-5A86-76BF-718E3FEE8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C457FF14-26C0-084B-E391-F512AC58F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D2EEC1B-3757-4550-B126-1B23B7951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1798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D66211-5681-E4C1-BEB1-0374F9C0C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63E8F6C-78A1-EA10-D61E-42DF02F2A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CAC6787-D504-F204-BA07-A98D02CC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1F7EC4C-D13C-427A-E1F6-D7C66D74B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26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6300F71-8EE0-213D-0B12-66E6EB0F3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78F5422-592A-B5CF-181E-4B91147A5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46C3B00-6B75-B9CA-82F5-4258E117E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826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55F82A-646B-4F2A-386E-0F6D871A4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36A7D4-48DF-C914-1298-B0D3EE764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35029B3-C4DB-13C0-5FA7-F9A35F90B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3161FDA-0DE3-F415-34A0-ED4479C0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A40C422-2626-5CDF-9D21-D2E5F3F3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0FA166D-A3E8-6B72-BA0C-A2D05D7CF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0035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98D7BA-785B-FC87-D0A0-F13757D33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C28B9EC-A90E-59EC-A71F-1D99EA5FB8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F14F518-9A2D-3BA5-67DB-8D634618C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87754A7-2502-47E1-2429-1C214BD6A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82F443E-8698-5618-A511-8CDFDD6B3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8193A0A-6E2E-432C-9BB0-9BD7C1BD4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483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5C2810B-4EFF-8744-AF89-9CF9A067E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168502C-2426-7B57-9BAD-7FB31FEF4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B18F399-335B-CB8B-D3FE-F11ADED541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64329-44A2-4369-8AE4-96C4552B7FB2}" type="datetimeFigureOut">
              <a:rPr lang="cs-CZ" smtClean="0"/>
              <a:t>06.11.2024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25ED223-D147-A3E8-B401-95DCB43C47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0DC76E2-A7EF-6237-8939-DCD3BC3CA7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019A24-702C-41A6-B8DF-B5AE5A5C93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10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84F9D61-9303-40B4-9F7E-66A9B4EDC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ázek 3" descr="Interiér moderní kuchyně se středovou deskou">
            <a:extLst>
              <a:ext uri="{FF2B5EF4-FFF2-40B4-BE49-F238E27FC236}">
                <a16:creationId xmlns:a16="http://schemas.microsoft.com/office/drawing/2014/main" id="{CF7B5B24-532F-4E11-AB55-A7CE419025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89" b="6016"/>
          <a:stretch/>
        </p:blipFill>
        <p:spPr>
          <a:xfrm>
            <a:off x="-1" y="-1"/>
            <a:ext cx="11416413" cy="6858001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13" name="Overlay">
            <a:extLst>
              <a:ext uri="{FF2B5EF4-FFF2-40B4-BE49-F238E27FC236}">
                <a16:creationId xmlns:a16="http://schemas.microsoft.com/office/drawing/2014/main" id="{648D746A-0359-4EAE-8CF9-062E28169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258714" y="258715"/>
            <a:ext cx="6858000" cy="6340569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60E516C-8381-60D5-3E72-BAA8FB1D4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558" y="1948171"/>
            <a:ext cx="4501057" cy="2661313"/>
          </a:xfrm>
        </p:spPr>
        <p:txBody>
          <a:bodyPr anchor="b">
            <a:normAutofit/>
          </a:bodyPr>
          <a:lstStyle/>
          <a:p>
            <a:pPr algn="l"/>
            <a:r>
              <a:rPr lang="cs-CZ" sz="4400">
                <a:solidFill>
                  <a:srgbClr val="FFFFFF"/>
                </a:solidFill>
              </a:rPr>
              <a:t>Prodej kuchyní na míru: Efektivní řešení pro váš domov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42436BD-7519-27AA-065E-962A31160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9558" y="4814201"/>
            <a:ext cx="4501056" cy="1306820"/>
          </a:xfrm>
        </p:spPr>
        <p:txBody>
          <a:bodyPr anchor="t">
            <a:normAutofit/>
          </a:bodyPr>
          <a:lstStyle/>
          <a:p>
            <a:pPr algn="l"/>
            <a:r>
              <a:rPr lang="cs-CZ">
                <a:solidFill>
                  <a:srgbClr val="FFFFFF"/>
                </a:solidFill>
              </a:rPr>
              <a:t>Vytvořte ideální kuchyni podle vašich představ</a:t>
            </a:r>
          </a:p>
        </p:txBody>
      </p:sp>
    </p:spTree>
    <p:extLst>
      <p:ext uri="{BB962C8B-B14F-4D97-AF65-F5344CB8AC3E}">
        <p14:creationId xmlns:p14="http://schemas.microsoft.com/office/powerpoint/2010/main" val="197732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269F51B-5A7D-673E-4C21-5681A97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Výhody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35537796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Lidé v kanceláři">
            <a:extLst>
              <a:ext uri="{FF2B5EF4-FFF2-40B4-BE49-F238E27FC236}">
                <a16:creationId xmlns:a16="http://schemas.microsoft.com/office/drawing/2014/main" id="{883F152B-926F-4AC1-BD66-BD9DD3C19A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35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3B5CCACE-C87D-C863-3E09-9B7631BA4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65862"/>
            <a:ext cx="6052955" cy="47262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8000">
                <a:ln w="22225">
                  <a:solidFill>
                    <a:srgbClr val="FFFFFF"/>
                  </a:solidFill>
                </a:ln>
                <a:noFill/>
              </a:rPr>
              <a:t>Optimalizace prostoru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A8629B-8289-498B-939B-1CA0C1061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2899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076DE8C-4870-C6D7-1376-F74BBB2B2A4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534641" y="1065862"/>
            <a:ext cx="3860002" cy="47262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Chytré úložné systémy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Kuchyně na míru využívají inovativní úložné systémy, které optimalizují prostor a zlepšují organizaci.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Ergonomické uspořádání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Ergonomické uspořádání kuchyně zajišťuje efektivní pohyb a usnadňuje vaření, což zvyšuje komfort při používání.</a:t>
            </a:r>
          </a:p>
        </p:txBody>
      </p:sp>
    </p:spTree>
    <p:extLst>
      <p:ext uri="{BB962C8B-B14F-4D97-AF65-F5344CB8AC3E}">
        <p14:creationId xmlns:p14="http://schemas.microsoft.com/office/powerpoint/2010/main" val="3244511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7DAE7C-5747-18E7-94AF-E61225BC2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Personalizovaný design</a:t>
            </a:r>
          </a:p>
        </p:txBody>
      </p:sp>
      <p:pic>
        <p:nvPicPr>
          <p:cNvPr id="5" name="Zástupný obsah 4" descr="Velká nová domácí kuchyně s žulovou deskou">
            <a:extLst>
              <a:ext uri="{FF2B5EF4-FFF2-40B4-BE49-F238E27FC236}">
                <a16:creationId xmlns:a16="http://schemas.microsoft.com/office/drawing/2014/main" id="{9AFE2E0E-6934-408D-B8EF-A1B2F13092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5893" b="6591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B554F22-E17D-9ACD-5D99-699028FF810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Vyberte si detaily</a:t>
            </a:r>
          </a:p>
          <a:p>
            <a:pPr marL="0" lvl="1" indent="0">
              <a:buNone/>
            </a:pPr>
            <a:r>
              <a:rPr lang="cs-CZ" sz="1400"/>
              <a:t>Kuchyně na míru umožňuje zákazníkům vybrat si každý detail, ať už jde o barvy nebo textury.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Jedinečné uspořádání</a:t>
            </a:r>
          </a:p>
          <a:p>
            <a:pPr marL="0" lvl="1" indent="0">
              <a:buNone/>
            </a:pPr>
            <a:r>
              <a:rPr lang="cs-CZ" sz="1400"/>
              <a:t>Každé uspořádání kuchyně je jedinečné a přizpůsobené potřebám a preferencím majitele.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Odráží osobnost</a:t>
            </a:r>
          </a:p>
          <a:p>
            <a:pPr marL="0" lvl="1" indent="0">
              <a:buNone/>
            </a:pPr>
            <a:r>
              <a:rPr lang="cs-CZ" sz="1400"/>
              <a:t>Kuchyně na míru odráží osobnost majitele, zajišťuje funkčnost a estetiku.</a:t>
            </a:r>
          </a:p>
        </p:txBody>
      </p:sp>
    </p:spTree>
    <p:extLst>
      <p:ext uri="{BB962C8B-B14F-4D97-AF65-F5344CB8AC3E}">
        <p14:creationId xmlns:p14="http://schemas.microsoft.com/office/powerpoint/2010/main" val="55597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3A751A7-D19D-5D9C-65AD-38E226945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Kvalitní provedení a dlouhá životnost</a:t>
            </a:r>
          </a:p>
        </p:txBody>
      </p:sp>
      <p:pic>
        <p:nvPicPr>
          <p:cNvPr id="5" name="Zástupný obsah 4" descr="Záběr na moderní interiér kuchyně.">
            <a:extLst>
              <a:ext uri="{FF2B5EF4-FFF2-40B4-BE49-F238E27FC236}">
                <a16:creationId xmlns:a16="http://schemas.microsoft.com/office/drawing/2014/main" id="{0E0A14B3-0F3C-43B0-B583-F3F3BEF2AA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b="369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26FD791-5AEF-FAFF-AF4A-0669ABF06FE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Kvalitní materiály</a:t>
            </a:r>
          </a:p>
          <a:p>
            <a:pPr marL="0" lvl="1" indent="0">
              <a:buNone/>
            </a:pPr>
            <a:r>
              <a:rPr lang="cs-CZ" sz="1400"/>
              <a:t>Použití kvalitních materiálů při výrobě kuchyní na míru zajišťuje jejich odolnost a dlouhou životnost.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Trvalá funkčnost</a:t>
            </a:r>
          </a:p>
          <a:p>
            <a:pPr marL="0" lvl="1" indent="0">
              <a:buNone/>
            </a:pPr>
            <a:r>
              <a:rPr lang="cs-CZ" sz="1400"/>
              <a:t>Investice do kvalitního provedení kuchyně se vyplácí ve formě trvalé funkčnosti a snadné údržby.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Estetický vzhled</a:t>
            </a:r>
          </a:p>
          <a:p>
            <a:pPr marL="0" lvl="1" indent="0">
              <a:buNone/>
            </a:pPr>
            <a:r>
              <a:rPr lang="cs-CZ" sz="1400"/>
              <a:t>Kuchyně na míru nabízí estetický vzhled, který zvyšuje hodnotu domácnosti a přispívá k příjemnému prostředí.</a:t>
            </a:r>
          </a:p>
        </p:txBody>
      </p:sp>
    </p:spTree>
    <p:extLst>
      <p:ext uri="{BB962C8B-B14F-4D97-AF65-F5344CB8AC3E}">
        <p14:creationId xmlns:p14="http://schemas.microsoft.com/office/powerpoint/2010/main" val="30646381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268FCFB-E048-99AA-192C-DD136921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Materiály a trendy v kuchyních na míru</a:t>
            </a:r>
          </a:p>
        </p:txBody>
      </p:sp>
    </p:spTree>
    <p:extLst>
      <p:ext uri="{BB962C8B-B14F-4D97-AF65-F5344CB8AC3E}">
        <p14:creationId xmlns:p14="http://schemas.microsoft.com/office/powerpoint/2010/main" val="3332007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40E93D9-F13F-4097-A159-E0A6CEBA8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95B87F4-A0F7-2DD6-D859-547CE9E08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916" y="444464"/>
            <a:ext cx="3420305" cy="190631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/>
              <a:t>Nejoblíbenější materiály</a:t>
            </a:r>
          </a:p>
        </p:txBody>
      </p:sp>
      <p:pic>
        <p:nvPicPr>
          <p:cNvPr id="5" name="Zástupný obsah 4" descr="Obchod s kuchyňskou linkou">
            <a:extLst>
              <a:ext uri="{FF2B5EF4-FFF2-40B4-BE49-F238E27FC236}">
                <a16:creationId xmlns:a16="http://schemas.microsoft.com/office/drawing/2014/main" id="{67A50E3A-ED41-4725-8C02-F07CCC2892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21534" b="1"/>
          <a:stretch/>
        </p:blipFill>
        <p:spPr>
          <a:xfrm>
            <a:off x="20" y="2768743"/>
            <a:ext cx="4278264" cy="40892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3D150B-ADB5-401D-8304-C7845A109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68743"/>
            <a:ext cx="4310288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9AF076E-7FBE-D033-0256-1BA460ED6F35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431646" y="678955"/>
            <a:ext cx="5586448" cy="54097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Dřevo</a:t>
            </a:r>
          </a:p>
          <a:p>
            <a:pPr marL="0" lvl="1" indent="0">
              <a:buNone/>
            </a:pPr>
            <a:r>
              <a:rPr lang="cs-CZ" sz="1400"/>
              <a:t>Dřevo dodává kuchyni teplý a přírodní vzhled. Je oblíbené pro svou trvanlivost a estetiku.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Kámen</a:t>
            </a:r>
          </a:p>
          <a:p>
            <a:pPr marL="0" lvl="1" indent="0">
              <a:buNone/>
            </a:pPr>
            <a:r>
              <a:rPr lang="cs-CZ" sz="1400"/>
              <a:t>Kameny, jako je žula nebo mramor, jsou vysoce ceněny pro svou odolnost a luxusní vzhled. Jsou ideální na pracovní desky.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Laminát</a:t>
            </a:r>
          </a:p>
          <a:p>
            <a:pPr marL="0" lvl="1" indent="0">
              <a:buNone/>
            </a:pPr>
            <a:r>
              <a:rPr lang="cs-CZ" sz="1400"/>
              <a:t>Laminát je cenově dostupný a dostupný v mnoha designech. Je snadný na údržbu a odolný vůči poškrábání.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Nerezová ocel</a:t>
            </a:r>
          </a:p>
          <a:p>
            <a:pPr marL="0" lvl="1" indent="0">
              <a:buNone/>
            </a:pPr>
            <a:r>
              <a:rPr lang="cs-CZ" sz="1400"/>
              <a:t>Nerezová ocel je moderní a hygienický materiál. Je oblíbená pro spotřebiče a povrchy kuchyně díky své odolnosti.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D3AB31-A71C-4414-BA05-CF667CBA3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5909" y="3396995"/>
            <a:ext cx="6858002" cy="6400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3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3674BE2-09F0-D410-1335-DA5666ECD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Trendy v designu kuchyní</a:t>
            </a:r>
          </a:p>
        </p:txBody>
      </p:sp>
      <p:pic>
        <p:nvPicPr>
          <p:cNvPr id="5" name="Zástupný obsah 4" descr="Prázdné židle a stůl v kuchyni">
            <a:extLst>
              <a:ext uri="{FF2B5EF4-FFF2-40B4-BE49-F238E27FC236}">
                <a16:creationId xmlns:a16="http://schemas.microsoft.com/office/drawing/2014/main" id="{E3867535-21A5-4CFB-83DD-8B6ACC257E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1515" b="10888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AD3C1D0-92B1-AC93-0693-6440B3270790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Otevřené uspořádání</a:t>
            </a:r>
          </a:p>
          <a:p>
            <a:pPr marL="0" lvl="1" indent="0">
              <a:buNone/>
            </a:pPr>
            <a:r>
              <a:rPr lang="cs-CZ" sz="1400"/>
              <a:t>Otevřené uspořádání kuchyně podporuje společenský interakční prostor a zajišťuje plynulost mezi místnostmi.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Minimalistický design</a:t>
            </a:r>
          </a:p>
          <a:p>
            <a:pPr marL="0" lvl="1" indent="0">
              <a:buNone/>
            </a:pPr>
            <a:r>
              <a:rPr lang="cs-CZ" sz="1400"/>
              <a:t>Minimalistický design vytváří čistý a elegantní vzhled kuchyně, zdůrazňuje jednoduchost a funkčnost.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Přírodní materiály</a:t>
            </a:r>
          </a:p>
          <a:p>
            <a:pPr marL="0" lvl="1" indent="0">
              <a:buNone/>
            </a:pPr>
            <a:r>
              <a:rPr lang="cs-CZ" sz="1400"/>
              <a:t>Použití přírodních materiálů v kuchyni přináší teplý a autentický pocit, který zvyšuje celkovou atmosféru prostoru.</a:t>
            </a:r>
          </a:p>
        </p:txBody>
      </p:sp>
    </p:spTree>
    <p:extLst>
      <p:ext uri="{BB962C8B-B14F-4D97-AF65-F5344CB8AC3E}">
        <p14:creationId xmlns:p14="http://schemas.microsoft.com/office/powerpoint/2010/main" val="30072573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A83B5EE-C2D1-42D4-9E7F-BCAEBE78C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Ekologické a udržitelné materiály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1BBBF20-3848-366F-7A23-407DA475475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Rostoucí zájem</a:t>
            </a:r>
          </a:p>
          <a:p>
            <a:pPr marL="0" lvl="1" indent="0">
              <a:buNone/>
            </a:pPr>
            <a:r>
              <a:rPr lang="cs-CZ" sz="1400"/>
              <a:t>Zákazníci stále více hledají ekologické a udržitelné materiály, což ovlivňuje trh a výrobce.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Recyklované materiály</a:t>
            </a:r>
          </a:p>
          <a:p>
            <a:pPr marL="0" lvl="1" indent="0">
              <a:buNone/>
            </a:pPr>
            <a:r>
              <a:rPr lang="cs-CZ" sz="1400"/>
              <a:t>Recyklované materiály představují efektivní způsob, jak snížit ekologickou stopu a využít existující zdroje.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Certifikované dřevo</a:t>
            </a:r>
          </a:p>
          <a:p>
            <a:pPr marL="0" lvl="1" indent="0">
              <a:buNone/>
            </a:pPr>
            <a:r>
              <a:rPr lang="cs-CZ" sz="1400"/>
              <a:t>Certifikované dřevo zaručuje, že dřevo bylo získáno udržitelným způsobem a minimalizuje dopad na životní prostředí.</a:t>
            </a:r>
          </a:p>
        </p:txBody>
      </p:sp>
      <p:pic>
        <p:nvPicPr>
          <p:cNvPr id="5" name="Zástupný obsah 4" descr="Detail letokruhů stromů se symbolem zelené recyklace.&#10;Koncepce životního prostředí a recyklace.">
            <a:extLst>
              <a:ext uri="{FF2B5EF4-FFF2-40B4-BE49-F238E27FC236}">
                <a16:creationId xmlns:a16="http://schemas.microsoft.com/office/drawing/2014/main" id="{5DB3AE68-A46F-43F9-9784-B96B06CEF1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4601" r="28648" b="-2"/>
          <a:stretch/>
        </p:blipFill>
        <p:spPr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12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8296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EF104C6-47CC-04C5-E468-B1852BD52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Ukázky realizovaných projektů</a:t>
            </a:r>
          </a:p>
        </p:txBody>
      </p:sp>
    </p:spTree>
    <p:extLst>
      <p:ext uri="{BB962C8B-B14F-4D97-AF65-F5344CB8AC3E}">
        <p14:creationId xmlns:p14="http://schemas.microsoft.com/office/powerpoint/2010/main" val="40302199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Minimalistický kuchyňský kout s oknem a parketovou podlahou, skříněmi, plynovým sporákem, pultem se stoličkami a stropními svítidly">
            <a:extLst>
              <a:ext uri="{FF2B5EF4-FFF2-40B4-BE49-F238E27FC236}">
                <a16:creationId xmlns:a16="http://schemas.microsoft.com/office/drawing/2014/main" id="{D1C84721-B6E8-4E32-A3B1-A96B90ED54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t="4125" b="11606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F7986F5-D6AC-7192-94DC-E10576119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Příklady úspěšných realizací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C403DCA-839E-EF4D-FA2F-90F4917165E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Funkčnost kuchyní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Ukážeme příklady kuchyní, které byly navrženy s důrazem na maximální funkčnost a efektivitu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Estetika designu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Demonstrujeme, jak estetické prvky a moderní design mohou zvýšit krásu a hodnotu kuchyně.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Úspěšné realizace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Představíme úspěšné projekty, které ukazují, jak kuchyně na míru splnily očekávání zákazníků.</a:t>
            </a:r>
          </a:p>
        </p:txBody>
      </p:sp>
    </p:spTree>
    <p:extLst>
      <p:ext uri="{BB962C8B-B14F-4D97-AF65-F5344CB8AC3E}">
        <p14:creationId xmlns:p14="http://schemas.microsoft.com/office/powerpoint/2010/main" val="6207247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C001BD-DF4A-8998-9CEE-47E74D32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Program prezentace</a:t>
            </a:r>
          </a:p>
        </p:txBody>
      </p:sp>
      <p:pic>
        <p:nvPicPr>
          <p:cNvPr id="5" name="Zástupný obsah 4" descr="Dřevěný kuchyňský středový ostrůvek s několika keramikami">
            <a:extLst>
              <a:ext uri="{FF2B5EF4-FFF2-40B4-BE49-F238E27FC236}">
                <a16:creationId xmlns:a16="http://schemas.microsoft.com/office/drawing/2014/main" id="{45A3C61E-2030-4D39-AD4E-67CC27E5B3C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3345" b="-2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6AFA894-778C-FCA0-65E6-59DDDBD3E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97004" y="670559"/>
            <a:ext cx="4555782" cy="5445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Úvod do světa kuchyní na míru</a:t>
            </a:r>
          </a:p>
          <a:p>
            <a:r>
              <a:rPr lang="en-US" sz="2000"/>
              <a:t>Proces návrhu kuchyně na míru</a:t>
            </a:r>
          </a:p>
          <a:p>
            <a:r>
              <a:rPr lang="en-US" sz="2000"/>
              <a:t>Výhody kuchyní na míru</a:t>
            </a:r>
          </a:p>
          <a:p>
            <a:r>
              <a:rPr lang="en-US" sz="2000"/>
              <a:t>Materiály a trendy v kuchyních na míru</a:t>
            </a:r>
          </a:p>
          <a:p>
            <a:r>
              <a:rPr lang="en-US" sz="2000"/>
              <a:t>Ukázky realizovaných projektů</a:t>
            </a:r>
          </a:p>
          <a:p>
            <a:r>
              <a:rPr lang="en-US" sz="2000"/>
              <a:t>Zákaznické reference a recenze</a:t>
            </a:r>
          </a:p>
          <a:p>
            <a:r>
              <a:rPr lang="en-US" sz="2000"/>
              <a:t>Finanční aspekty kuchyní na míru</a:t>
            </a:r>
          </a:p>
          <a:p>
            <a:r>
              <a:rPr lang="en-US" sz="2000"/>
              <a:t>Servis a záruky</a:t>
            </a:r>
          </a:p>
          <a:p>
            <a:r>
              <a:rPr lang="en-US" sz="2000"/>
              <a:t>Jak začít s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14992081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ástupný obsah 4" descr="Renovace domácí kuchyně před a po.">
            <a:extLst>
              <a:ext uri="{FF2B5EF4-FFF2-40B4-BE49-F238E27FC236}">
                <a16:creationId xmlns:a16="http://schemas.microsoft.com/office/drawing/2014/main" id="{546C8B41-3905-4B85-8DD3-2F6CD7E7E8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5272" r="-4" b="-4"/>
          <a:stretch/>
        </p:blipFill>
        <p:spPr>
          <a:xfrm>
            <a:off x="2511713" y="3104705"/>
            <a:ext cx="3634674" cy="321733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C6B508-0B2C-4D80-99F6-BC8C9C693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11" y="805742"/>
            <a:ext cx="3647770" cy="3193211"/>
            <a:chOff x="1674895" y="1345036"/>
            <a:chExt cx="5428610" cy="421093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54034F-F9B1-4048-9AEF-C7AB99053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83F029-E06B-49B5-9779-2E8CEFD77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AEBFCD5-5356-4326-8D39-8235A46CD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5315" y="685805"/>
            <a:ext cx="3624947" cy="3193211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241E5B-1D30-4921-7ED4-0C5293C16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84" y="859808"/>
            <a:ext cx="3543197" cy="2878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Před a po: proměny kuchyní</a:t>
            </a:r>
          </a:p>
        </p:txBody>
      </p:sp>
      <p:grpSp>
        <p:nvGrpSpPr>
          <p:cNvPr id="18" name="Graphic 38">
            <a:extLst>
              <a:ext uri="{FF2B5EF4-FFF2-40B4-BE49-F238E27FC236}">
                <a16:creationId xmlns:a16="http://schemas.microsoft.com/office/drawing/2014/main" id="{6B67BE95-96EF-433C-9F29-B0732AA6B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17004"/>
            <a:ext cx="1370098" cy="508993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D324976-1596-4B76-A61C-5626816B24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44DEF24-FB22-48A2-8257-B97AD7E1AA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4">
            <a:extLst>
              <a:ext uri="{FF2B5EF4-FFF2-40B4-BE49-F238E27FC236}">
                <a16:creationId xmlns:a16="http://schemas.microsoft.com/office/drawing/2014/main" id="{D6E8B984-55B9-4A62-A043-997D00F0A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rgbClr val="FFFFFF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4FAF4A8-82EB-4F6F-B601-43EBF0BD1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F2473F-E069-4558-9B41-E285BBE03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9A4A76-2C9F-486C-9663-6A30A022DE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431DC7-D4CB-479A-AFA4-5B0C597A2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0755DA1-6F28-4612-A4A7-B915468C6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16ED79-5475-49E6-A5FE-8D9DB12FB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1DCEB47-7140-4682-8DBF-7667BE28F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A931BD3-5A56-42F2-B6B5-647B28D1C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0E4C8E-4190-498D-9556-6DA668A81F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4B2F30F-0B57-4D60-A087-CD6A471F68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C5E8C73-ED41-4214-AEE6-3C5F493846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1F94534-FE3E-476C-870B-E714E4A66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DE6C1B0-4D58-4937-B2B7-B1207CA18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aphic 4">
            <a:extLst>
              <a:ext uri="{FF2B5EF4-FFF2-40B4-BE49-F238E27FC236}">
                <a16:creationId xmlns:a16="http://schemas.microsoft.com/office/drawing/2014/main" id="{DDFA5A3F-B050-4826-ACB4-F634DD12C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45D7489-248E-4EB2-A887-30A9C396E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B6BF832-C29A-4992-8772-6B33118C5A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06C84D-D026-40FC-A1FB-0482450B6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2D9620B-AA48-430C-BACC-01BF1B128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C7842E4-3E00-4846-B285-345F6B324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20E203-7898-4AE9-A9E5-F5C3644152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A5C8C3-E77D-410A-8D95-0B15B8E61D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9CE1FB-B266-47D2-A0AC-79D1DDBAA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8862FCB-5370-44C9-803F-017FF89393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EC218E-7E2A-4304-96EA-1A7AA046E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904051-0B1B-4340-8A1F-FC345A500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D8B68CD-1F5B-4E19-A474-4290A7386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219F1BA-F2AD-4C0B-B881-AF7702BFA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CD929F0-E0E9-7837-86EB-1E71A098C9ED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572070" y="1130846"/>
            <a:ext cx="487997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Transformace prostoru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Kuchyně na míru mohou dramaticky změnit starší a nefunkční prostor na moderní a efektivní místo pro vaření a setkávání.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Síla designu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Kreativní design hraje klíčovou roli v proměnách kuchyní, které zlepšují funkčnost a estetiku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Efektivita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Moderní kuchyně jsou navrženy tak, aby byly efektivní a usnadnily vaření a každodenní činnosti.</a:t>
            </a:r>
          </a:p>
        </p:txBody>
      </p:sp>
    </p:spTree>
    <p:extLst>
      <p:ext uri="{BB962C8B-B14F-4D97-AF65-F5344CB8AC3E}">
        <p14:creationId xmlns:p14="http://schemas.microsoft.com/office/powerpoint/2010/main" val="25242640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DFB9E3B-15E3-9157-7B24-A3BC7EB4D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Zákaznické reference a recenze</a:t>
            </a:r>
          </a:p>
        </p:txBody>
      </p:sp>
    </p:spTree>
    <p:extLst>
      <p:ext uri="{BB962C8B-B14F-4D97-AF65-F5344CB8AC3E}">
        <p14:creationId xmlns:p14="http://schemas.microsoft.com/office/powerpoint/2010/main" val="2829661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Pár pracuje ve skladu">
            <a:extLst>
              <a:ext uri="{FF2B5EF4-FFF2-40B4-BE49-F238E27FC236}">
                <a16:creationId xmlns:a16="http://schemas.microsoft.com/office/drawing/2014/main" id="{636636C3-5107-4C25-80F2-5F35E357B0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5884" r="-1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BF3F2F5-1461-C534-51A4-925B87205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Přehled zákaznické spokojenosti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A5180DA-9C2D-D95A-9D5B-D53E33D3592A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Vysoká spokojenost zákazníků</a:t>
            </a:r>
          </a:p>
          <a:p>
            <a:pPr marL="0" lvl="1" indent="0">
              <a:buNone/>
            </a:pPr>
            <a:r>
              <a:rPr lang="cs-CZ" sz="1400"/>
              <a:t>Analýzy ukazují, že zákazníci jsou velmi spokojeni s našimi kuchyněmi na míru, což potvrzuje kvalitu našich produktů.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Kvalita produktů a služeb</a:t>
            </a:r>
          </a:p>
          <a:p>
            <a:pPr marL="0" lvl="1" indent="0">
              <a:buNone/>
            </a:pPr>
            <a:r>
              <a:rPr lang="cs-CZ" sz="1400"/>
              <a:t>Naše kuchyně na míru reflektují vysokou kvalitu, která je klíčovým faktorem v zákaznické spokojenosti.</a:t>
            </a:r>
          </a:p>
        </p:txBody>
      </p:sp>
    </p:spTree>
    <p:extLst>
      <p:ext uri="{BB962C8B-B14F-4D97-AF65-F5344CB8AC3E}">
        <p14:creationId xmlns:p14="http://schemas.microsoft.com/office/powerpoint/2010/main" val="35294924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811EB7A-EBEB-4377-074B-A445F652A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Příběhy spokojených zákazníků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BEDBB94-C9B3-D984-154D-BF8765976FD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61800" y="2470244"/>
            <a:ext cx="5334197" cy="3769835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Změna životního stylu</a:t>
            </a:r>
          </a:p>
          <a:p>
            <a:pPr marL="0" lvl="1" indent="0">
              <a:buNone/>
            </a:pPr>
            <a:r>
              <a:rPr lang="cs-CZ" sz="1400"/>
              <a:t>Naše kuchyně na míru přispěly ke změně životního stylu našich zákazníků, zlepšily jejich každodenní rutiny a zážitky.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Inspirativní příběhy</a:t>
            </a:r>
          </a:p>
          <a:p>
            <a:pPr marL="0" lvl="1" indent="0">
              <a:buNone/>
            </a:pPr>
            <a:r>
              <a:rPr lang="cs-CZ" sz="1400"/>
              <a:t>Sdílíme inspirativní příběhy, které ukazují, jak naše produkty ovlivnily životy zákazníků a přinesly jim radost.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Kuchyně a rodinné chvíle</a:t>
            </a:r>
          </a:p>
          <a:p>
            <a:pPr marL="0" lvl="1" indent="0">
              <a:buNone/>
            </a:pPr>
            <a:r>
              <a:rPr lang="cs-CZ" sz="1400"/>
              <a:t>Naše kuchyně umožňují rodinám trávit více kvalitního času společně, vařit a sdílet vzpomínky.</a:t>
            </a:r>
          </a:p>
        </p:txBody>
      </p:sp>
      <p:pic>
        <p:nvPicPr>
          <p:cNvPr id="5" name="Zástupný obsah 4" descr="Rodina v kuchyni">
            <a:extLst>
              <a:ext uri="{FF2B5EF4-FFF2-40B4-BE49-F238E27FC236}">
                <a16:creationId xmlns:a16="http://schemas.microsoft.com/office/drawing/2014/main" id="{AEA2DA55-F0F0-4D85-8585-436AD5FB0D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6381" r="21783" b="-1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775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8B6D2BE-2818-5280-399A-5055B348E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Finanční aspekty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2444467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63630D3-5C1B-E9BB-BF11-DCE3052F5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Stanovení rozpočtu</a:t>
            </a:r>
          </a:p>
        </p:txBody>
      </p:sp>
      <p:pic>
        <p:nvPicPr>
          <p:cNvPr id="5" name="Zástupný obsah 4" descr="Stavební projekt a některé nástroje pro architekty na stole.">
            <a:extLst>
              <a:ext uri="{FF2B5EF4-FFF2-40B4-BE49-F238E27FC236}">
                <a16:creationId xmlns:a16="http://schemas.microsoft.com/office/drawing/2014/main" id="{348FA8D7-1B23-4194-B8A2-62542289CF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111" r="-1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B9708A6-991F-6DEC-9162-49F6AA9D2F3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Důležitost rozpočtu</a:t>
            </a:r>
          </a:p>
          <a:p>
            <a:pPr marL="0" lvl="1" indent="0">
              <a:buNone/>
            </a:pPr>
            <a:r>
              <a:rPr lang="cs-CZ" sz="1400"/>
              <a:t>Stanovení rozpočtu je první krok k úspěšnému návrhu, který vám umožní lépe plánovat a sledovat náklady.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Výběr materiálů</a:t>
            </a:r>
          </a:p>
          <a:p>
            <a:pPr marL="0" lvl="1" indent="0">
              <a:buNone/>
            </a:pPr>
            <a:r>
              <a:rPr lang="cs-CZ" sz="1400"/>
              <a:t>S jasným rozpočtem můžete vybírat materiály a design, které odpovídají vašim finančním možnostem a potřebám.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Finanční možnosti</a:t>
            </a:r>
          </a:p>
          <a:p>
            <a:pPr marL="0" lvl="1" indent="0">
              <a:buNone/>
            </a:pPr>
            <a:r>
              <a:rPr lang="cs-CZ" sz="1400"/>
              <a:t>Zvažte všechny své finanční možnosti, abyste zajistili, že váš návrh bude realistický a proveditelný.</a:t>
            </a:r>
          </a:p>
        </p:txBody>
      </p:sp>
    </p:spTree>
    <p:extLst>
      <p:ext uri="{BB962C8B-B14F-4D97-AF65-F5344CB8AC3E}">
        <p14:creationId xmlns:p14="http://schemas.microsoft.com/office/powerpoint/2010/main" val="17509795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7B7F11D-F10E-2B2D-527D-BCD582DA6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Nákladová efektivita</a:t>
            </a:r>
          </a:p>
        </p:txBody>
      </p:sp>
      <p:pic>
        <p:nvPicPr>
          <p:cNvPr id="5" name="Zástupný obsah 4" descr="Vzor a textura proutěného košíku">
            <a:extLst>
              <a:ext uri="{FF2B5EF4-FFF2-40B4-BE49-F238E27FC236}">
                <a16:creationId xmlns:a16="http://schemas.microsoft.com/office/drawing/2014/main" id="{67BDD238-EDFA-41C9-AC56-9EAD507122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1110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FC63F9E-ABA8-DAC4-D360-741C25E15707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Kvalitní materiály</a:t>
            </a:r>
          </a:p>
          <a:p>
            <a:pPr marL="0" lvl="1" indent="0">
              <a:buNone/>
            </a:pPr>
            <a:r>
              <a:rPr lang="cs-CZ" sz="1400"/>
              <a:t>Použití kvalitních materiálů zajišťuje dlouhou životnost a snižuje náklady na budoucí údržbu.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Dlouhá životnost</a:t>
            </a:r>
          </a:p>
          <a:p>
            <a:pPr marL="0" lvl="1" indent="0">
              <a:buNone/>
            </a:pPr>
            <a:r>
              <a:rPr lang="cs-CZ" sz="1400"/>
              <a:t>Investice do kuchyně na míru přináší dlouhou životnost, což přispívá k celkové nákladové efektivitě.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Nízké náklady na údržbu</a:t>
            </a:r>
          </a:p>
          <a:p>
            <a:pPr marL="0" lvl="1" indent="0">
              <a:buNone/>
            </a:pPr>
            <a:r>
              <a:rPr lang="cs-CZ" sz="1400"/>
              <a:t>Kvalitní design a materiály snižují potřebu časté údržby, což zvyšuje úspory v dlouhodobém horizontu.</a:t>
            </a:r>
          </a:p>
        </p:txBody>
      </p:sp>
    </p:spTree>
    <p:extLst>
      <p:ext uri="{BB962C8B-B14F-4D97-AF65-F5344CB8AC3E}">
        <p14:creationId xmlns:p14="http://schemas.microsoft.com/office/powerpoint/2010/main" val="35719317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D92FB4E-B385-8D8D-FA8C-EE21CC10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/>
              <a:t>Možnosti financování a platby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0C63288-2363-E17C-4327-26A44BEF38F6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Různé možnosti financování</a:t>
            </a:r>
          </a:p>
          <a:p>
            <a:pPr marL="0" lvl="1" indent="0">
              <a:buNone/>
            </a:pPr>
            <a:r>
              <a:rPr lang="cs-CZ" sz="1400"/>
              <a:t>Nabízíme široké spektrum možností financování, které jsou navrženy tak, aby vyhovovaly různým potřebám zákazníků.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Flexibilní splátkové plány</a:t>
            </a:r>
          </a:p>
          <a:p>
            <a:pPr marL="0" lvl="1" indent="0">
              <a:buNone/>
            </a:pPr>
            <a:r>
              <a:rPr lang="cs-CZ" sz="1400"/>
              <a:t>Naše flexibilní splátkové plány umožňují zákazníkům vybrat si řešení, které jim nejlépe vyhovuje.</a:t>
            </a:r>
          </a:p>
        </p:txBody>
      </p:sp>
      <p:pic>
        <p:nvPicPr>
          <p:cNvPr id="5" name="Zástupný obsah 4" descr="Placení Bezkontaktní s chytrým telefonem">
            <a:extLst>
              <a:ext uri="{FF2B5EF4-FFF2-40B4-BE49-F238E27FC236}">
                <a16:creationId xmlns:a16="http://schemas.microsoft.com/office/drawing/2014/main" id="{D0060AF7-5612-4C68-80B2-5177111AA1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33047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15745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5B024D5-1667-AFE3-9402-DB44D135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Servis a záruky</a:t>
            </a:r>
          </a:p>
        </p:txBody>
      </p:sp>
    </p:spTree>
    <p:extLst>
      <p:ext uri="{BB962C8B-B14F-4D97-AF65-F5344CB8AC3E}">
        <p14:creationId xmlns:p14="http://schemas.microsoft.com/office/powerpoint/2010/main" val="128191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Instalace bílé kuchyně">
            <a:extLst>
              <a:ext uri="{FF2B5EF4-FFF2-40B4-BE49-F238E27FC236}">
                <a16:creationId xmlns:a16="http://schemas.microsoft.com/office/drawing/2014/main" id="{716E09B8-0A5A-484A-B3D8-7126F38D52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5884" r="-1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BCB711F-DE23-2B31-6F46-C6E62DA41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Montáž a instalace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BD9873-6793-FF13-EB01-6158C04974E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Profesionální montáž</a:t>
            </a:r>
          </a:p>
          <a:p>
            <a:pPr marL="0" lvl="1" indent="0">
              <a:buNone/>
            </a:pPr>
            <a:r>
              <a:rPr lang="cs-CZ" sz="1400"/>
              <a:t>Naši odborníci mají zkušenosti a dovednosti pro zajištění kvalitní montáže vaší kuchyně, aby splnila vaše očekávání.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Důkladná kontrola</a:t>
            </a:r>
          </a:p>
          <a:p>
            <a:pPr marL="0" lvl="1" indent="0">
              <a:buNone/>
            </a:pPr>
            <a:r>
              <a:rPr lang="cs-CZ" sz="1400"/>
              <a:t>Každý detail je důkladně zkontrolován, aby bylo zajištěno, že vše funguje perfektně a bez problémů.</a:t>
            </a:r>
          </a:p>
        </p:txBody>
      </p:sp>
    </p:spTree>
    <p:extLst>
      <p:ext uri="{BB962C8B-B14F-4D97-AF65-F5344CB8AC3E}">
        <p14:creationId xmlns:p14="http://schemas.microsoft.com/office/powerpoint/2010/main" val="2878563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73354A3-8AA3-5EBD-4AF8-C07060A3F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Úvod do světa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3205497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Hispánský muž průměrného věku 30 let, oblečený v džínové zástěře a používající protokoly biologické bezpečnosti, je povoláním šéfkuchař najímán v domě svých hostů, aby připravoval lahodné pokrmy">
            <a:extLst>
              <a:ext uri="{FF2B5EF4-FFF2-40B4-BE49-F238E27FC236}">
                <a16:creationId xmlns:a16="http://schemas.microsoft.com/office/drawing/2014/main" id="{371F1512-28A3-4569-9DFF-F5B87450858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b="15730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571911FC-945F-8600-B88F-CED1434F3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Servisní služby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49F3177-AB55-9BB5-8734-EB5D6AF5FED7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Údržba kuchyňských zařízení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Naše údržbové služby zajistí, že vaše kuchyňské zařízení bude vždy v perfektním stavu, což prodlužuje jejich životnost.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Opravy na míru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Nabízíme rychlé a efektivní opravné služby pro všechny typy kuchyňských zařízení, aby vaše kuchyň fungovala bez problémů.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Kvalifikovaný personál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Naši technici jsou odborníci ve svém oboru a jsou připraveni poskytnout vám odbornou pomoc s jakýmikoli problémy.</a:t>
            </a:r>
          </a:p>
        </p:txBody>
      </p:sp>
    </p:spTree>
    <p:extLst>
      <p:ext uri="{BB962C8B-B14F-4D97-AF65-F5344CB8AC3E}">
        <p14:creationId xmlns:p14="http://schemas.microsoft.com/office/powerpoint/2010/main" val="28277760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C918BFD-52E8-CC3C-08CC-B10A091E6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1" y="601744"/>
            <a:ext cx="6781800" cy="133869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Záruky a péče po prodeji</a:t>
            </a:r>
          </a:p>
        </p:txBody>
      </p:sp>
      <p:pic>
        <p:nvPicPr>
          <p:cNvPr id="5" name="Zástupný obsah 4" descr="Instalatér, Dřez, Oprava, Kuchyně, Servis">
            <a:extLst>
              <a:ext uri="{FF2B5EF4-FFF2-40B4-BE49-F238E27FC236}">
                <a16:creationId xmlns:a16="http://schemas.microsoft.com/office/drawing/2014/main" id="{D5DEB8FC-4863-485E-B795-2F9BDC30E0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667"/>
          <a:stretch/>
        </p:blipFill>
        <p:spPr>
          <a:xfrm>
            <a:off x="20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82433C4-83FD-B5BE-4849-4E6A1E150FED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4572001" y="2201958"/>
            <a:ext cx="6781800" cy="390073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Záruky na kvalitu</a:t>
            </a:r>
          </a:p>
          <a:p>
            <a:pPr marL="0" lvl="1" indent="0">
              <a:buNone/>
            </a:pPr>
            <a:r>
              <a:rPr lang="cs-CZ" sz="1400"/>
              <a:t>Naše záruky zajišťují, že naše kuchyně splňují nejvyšší standardy kvality pro vaši spokojenost.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Zákaznická péče</a:t>
            </a:r>
          </a:p>
          <a:p>
            <a:pPr marL="0" lvl="1" indent="0">
              <a:buNone/>
            </a:pPr>
            <a:r>
              <a:rPr lang="cs-CZ" sz="1400"/>
              <a:t>Poskytujeme komplexní zákaznickou péči, abychom zajistili, že naši zákazníci jsou spokojeni i po prodeji.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Trvalá spokojenost</a:t>
            </a:r>
          </a:p>
          <a:p>
            <a:pPr marL="0" lvl="1" indent="0">
              <a:buNone/>
            </a:pPr>
            <a:r>
              <a:rPr lang="cs-CZ" sz="1400"/>
              <a:t>Naším cílem je zajistit trvalou spokojenost našich zákazníků prostřednictvím kvalitních služeb a produktů.</a:t>
            </a:r>
          </a:p>
        </p:txBody>
      </p:sp>
    </p:spTree>
    <p:extLst>
      <p:ext uri="{BB962C8B-B14F-4D97-AF65-F5344CB8AC3E}">
        <p14:creationId xmlns:p14="http://schemas.microsoft.com/office/powerpoint/2010/main" val="27963554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6E36702-84B1-C965-A18C-01AD9B7A0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Jak začít s kuchyní na míru</a:t>
            </a:r>
          </a:p>
        </p:txBody>
      </p:sp>
    </p:spTree>
    <p:extLst>
      <p:ext uri="{BB962C8B-B14F-4D97-AF65-F5344CB8AC3E}">
        <p14:creationId xmlns:p14="http://schemas.microsoft.com/office/powerpoint/2010/main" val="2445945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C6BEC6B-5C77-412D-B45A-5B0F46FED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F55EBA4-AB19-F8B3-D925-5C01FFE21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214"/>
            <a:ext cx="10515600" cy="14811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/>
              <a:t>První kontaktní kroky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C2038F8-BDA9-2A43-DE5D-0D0F201F640C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38200" y="1847128"/>
            <a:ext cx="3990968" cy="4272681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Kontaktování specialistů</a:t>
            </a:r>
          </a:p>
          <a:p>
            <a:pPr marL="0" lvl="1" indent="0">
              <a:buNone/>
            </a:pPr>
            <a:r>
              <a:rPr lang="cs-CZ" sz="1400"/>
              <a:t>Prvním krokem je kontaktovat naše specialisty, kteří vám poskytnou odborné poradenství a informace.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Domluvení schůzky</a:t>
            </a:r>
          </a:p>
          <a:p>
            <a:pPr marL="0" lvl="1" indent="0">
              <a:buNone/>
            </a:pPr>
            <a:r>
              <a:rPr lang="cs-CZ" sz="1400"/>
              <a:t>Naši specialisté vám pomohou domluvit schůzku podle vašich potřeb a časových možností.</a:t>
            </a:r>
          </a:p>
        </p:txBody>
      </p:sp>
      <p:pic>
        <p:nvPicPr>
          <p:cNvPr id="5" name="Zástupný obsah 4" descr="Režie notebooku na stole">
            <a:extLst>
              <a:ext uri="{FF2B5EF4-FFF2-40B4-BE49-F238E27FC236}">
                <a16:creationId xmlns:a16="http://schemas.microsoft.com/office/drawing/2014/main" id="{75E05218-FB49-4843-A4F4-0B4DD4B424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3723" r="3" b="3"/>
          <a:stretch/>
        </p:blipFill>
        <p:spPr>
          <a:xfrm>
            <a:off x="5191128" y="1847129"/>
            <a:ext cx="6162670" cy="427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980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ástupný obsah 4" descr="Půdorys na stole">
            <a:extLst>
              <a:ext uri="{FF2B5EF4-FFF2-40B4-BE49-F238E27FC236}">
                <a16:creationId xmlns:a16="http://schemas.microsoft.com/office/drawing/2014/main" id="{AD4067D3-B392-4934-A7FC-9E43CE71DC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4509" r="5846"/>
          <a:stretch/>
        </p:blipFill>
        <p:spPr>
          <a:xfrm>
            <a:off x="2511713" y="3104705"/>
            <a:ext cx="3634674" cy="321733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C6B508-0B2C-4D80-99F6-BC8C9C693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11" y="805742"/>
            <a:ext cx="3647770" cy="3193211"/>
            <a:chOff x="1674895" y="1345036"/>
            <a:chExt cx="5428610" cy="421093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54034F-F9B1-4048-9AEF-C7AB99053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583F029-E06B-49B5-9779-2E8CEFD77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CAEBFCD5-5356-4326-8D39-8235A46CD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5315" y="685805"/>
            <a:ext cx="3624947" cy="3193211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84D63A3-697A-8A15-6423-2376E106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84" y="859808"/>
            <a:ext cx="3543197" cy="28789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Příprava na konzultaci</a:t>
            </a:r>
          </a:p>
        </p:txBody>
      </p:sp>
      <p:grpSp>
        <p:nvGrpSpPr>
          <p:cNvPr id="18" name="Graphic 38">
            <a:extLst>
              <a:ext uri="{FF2B5EF4-FFF2-40B4-BE49-F238E27FC236}">
                <a16:creationId xmlns:a16="http://schemas.microsoft.com/office/drawing/2014/main" id="{6B67BE95-96EF-433C-9F29-B0732AA6B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17004"/>
            <a:ext cx="1370098" cy="508993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D324976-1596-4B76-A61C-5626816B24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44DEF24-FB22-48A2-8257-B97AD7E1AA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4">
            <a:extLst>
              <a:ext uri="{FF2B5EF4-FFF2-40B4-BE49-F238E27FC236}">
                <a16:creationId xmlns:a16="http://schemas.microsoft.com/office/drawing/2014/main" id="{D6E8B984-55B9-4A62-A043-997D00F0A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rgbClr val="FFFFFF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4FAF4A8-82EB-4F6F-B601-43EBF0BD1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F2473F-E069-4558-9B41-E285BBE03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9A4A76-2C9F-486C-9663-6A30A022DE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431DC7-D4CB-479A-AFA4-5B0C597A2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0755DA1-6F28-4612-A4A7-B915468C6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16ED79-5475-49E6-A5FE-8D9DB12FB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1DCEB47-7140-4682-8DBF-7667BE28F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A931BD3-5A56-42F2-B6B5-647B28D1C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0E4C8E-4190-498D-9556-6DA668A81F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4B2F30F-0B57-4D60-A087-CD6A471F68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C5E8C73-ED41-4214-AEE6-3C5F493846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1F94534-FE3E-476C-870B-E714E4A66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DE6C1B0-4D58-4937-B2B7-B1207CA18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aphic 4">
            <a:extLst>
              <a:ext uri="{FF2B5EF4-FFF2-40B4-BE49-F238E27FC236}">
                <a16:creationId xmlns:a16="http://schemas.microsoft.com/office/drawing/2014/main" id="{DDFA5A3F-B050-4826-ACB4-F634DD12C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9048" y="2445529"/>
            <a:ext cx="849365" cy="849366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45D7489-248E-4EB2-A887-30A9C396E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B6BF832-C29A-4992-8772-6B33118C5A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06C84D-D026-40FC-A1FB-0482450B6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2D9620B-AA48-430C-BACC-01BF1B128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C7842E4-3E00-4846-B285-345F6B324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20E203-7898-4AE9-A9E5-F5C3644152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6A5C8C3-E77D-410A-8D95-0B15B8E61D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9CE1FB-B266-47D2-A0AC-79D1DDBAA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8862FCB-5370-44C9-803F-017FF89393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EC218E-7E2A-4304-96EA-1A7AA046E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904051-0B1B-4340-8A1F-FC345A500A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D8B68CD-1F5B-4E19-A474-4290A7386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219F1BA-F2AD-4C0B-B881-AF7702BFA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8AF6A09-7A0A-AC35-374F-AD0E90A01D48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572070" y="1130846"/>
            <a:ext cx="4879971" cy="4351338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Očekávání od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Mějte jasnou představu o svých očekáváních od nové kuchyně, abyste mohli efektivně plánovat.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Styl kuchyně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Zvažte, jaký styl kuchyně preferujete, zda moderní, rustikální nebo tradiční, aby odpovídal vašemu vkusu.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chemeClr val="bg1"/>
                </a:solidFill>
              </a:rPr>
              <a:t>Rozpočet a funkčnost</a:t>
            </a:r>
          </a:p>
          <a:p>
            <a:pPr marL="0" lvl="1" indent="0">
              <a:buNone/>
            </a:pPr>
            <a:r>
              <a:rPr lang="cs-CZ" sz="1400">
                <a:solidFill>
                  <a:schemeClr val="bg1"/>
                </a:solidFill>
              </a:rPr>
              <a:t>Stanovte si rozpočet a zaměřte se na funkčnost kuchyně, aby splnila vaše každodenní potřeby.</a:t>
            </a:r>
          </a:p>
        </p:txBody>
      </p:sp>
    </p:spTree>
    <p:extLst>
      <p:ext uri="{BB962C8B-B14F-4D97-AF65-F5344CB8AC3E}">
        <p14:creationId xmlns:p14="http://schemas.microsoft.com/office/powerpoint/2010/main" val="606178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CBF6DD9-005E-A8BC-8F26-E5AD1F4F2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Časté otázky a odpovědi</a:t>
            </a:r>
          </a:p>
        </p:txBody>
      </p:sp>
      <p:pic>
        <p:nvPicPr>
          <p:cNvPr id="5" name="Zástupný obsah 4" descr="Zaměřte se na koktejlový muddler, černé končící rmutovací zařízení">
            <a:extLst>
              <a:ext uri="{FF2B5EF4-FFF2-40B4-BE49-F238E27FC236}">
                <a16:creationId xmlns:a16="http://schemas.microsoft.com/office/drawing/2014/main" id="{B3CD393A-9173-46AC-9098-95AAD3CA2C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r="1110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D418C77-E4BB-8F78-1642-D3FF00823DB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Co jsou kuchyně na míru?</a:t>
            </a:r>
          </a:p>
          <a:p>
            <a:pPr marL="0" lvl="1" indent="0">
              <a:buNone/>
            </a:pPr>
            <a:r>
              <a:rPr lang="cs-CZ" sz="1400"/>
              <a:t>Kuchyně na míru jsou přizpůsobené specifickým potřebám a preferencím zákazníka, což zajišťuje maximální funkčnost a estetiku.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Jaký je proces návrhu?</a:t>
            </a:r>
          </a:p>
          <a:p>
            <a:pPr marL="0" lvl="1" indent="0">
              <a:buNone/>
            </a:pPr>
            <a:r>
              <a:rPr lang="cs-CZ" sz="1400"/>
              <a:t>Proces návrhu zahrnuje konzultaci, plánování a výběr materiálů, aby se dosáhlo optimálního výsledku pro vaši kuchyň.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Jaké jsou náklady?</a:t>
            </a:r>
          </a:p>
          <a:p>
            <a:pPr marL="0" lvl="1" indent="0">
              <a:buNone/>
            </a:pPr>
            <a:r>
              <a:rPr lang="cs-CZ" sz="1400"/>
              <a:t>Náklady na kuchyně na míru se liší v závislosti na materiálech a designu, ale poskytujeme transparentní cenové nabídky.</a:t>
            </a:r>
          </a:p>
        </p:txBody>
      </p:sp>
    </p:spTree>
    <p:extLst>
      <p:ext uri="{BB962C8B-B14F-4D97-AF65-F5344CB8AC3E}">
        <p14:creationId xmlns:p14="http://schemas.microsoft.com/office/powerpoint/2010/main" val="3271361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B0CFCF0-1855-A992-4927-0D38215A0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cs-CZ" sz="4000">
                <a:solidFill>
                  <a:schemeClr val="bg1"/>
                </a:solidFill>
              </a:rPr>
              <a:t>Závěr a výzva k akci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Zástupný obsah 2">
            <a:extLst>
              <a:ext uri="{FF2B5EF4-FFF2-40B4-BE49-F238E27FC236}">
                <a16:creationId xmlns:a16="http://schemas.microsoft.com/office/drawing/2014/main" id="{6A372B2E-E1C4-8470-57C0-53BC9D364C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511891"/>
              </p:ex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GraphicFramePr>
        <p:xfrm>
          <a:off x="1155548" y="2217343"/>
          <a:ext cx="9880893" cy="3959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7391275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3EA1B6-4EFC-C14D-7ADC-AC21B6027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999200"/>
            <a:ext cx="6149789" cy="12206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Význam kuchyně ve vašem domově</a:t>
            </a:r>
          </a:p>
        </p:txBody>
      </p:sp>
      <p:pic>
        <p:nvPicPr>
          <p:cNvPr id="5" name="Zástupný obsah 4" descr="Útulný interiér kuchyně s nádobím">
            <a:extLst>
              <a:ext uri="{FF2B5EF4-FFF2-40B4-BE49-F238E27FC236}">
                <a16:creationId xmlns:a16="http://schemas.microsoft.com/office/drawing/2014/main" id="{60FDD2FC-B018-4D7A-A329-D635F29653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209" r="2" b="2"/>
          <a:stretch/>
        </p:blipFill>
        <p:spPr>
          <a:xfrm>
            <a:off x="878183" y="838200"/>
            <a:ext cx="5969060" cy="393617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D8BC200-CFA3-C21D-9306-5C7BA0186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51917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00D3E9F-60F3-01F6-E25C-052650CFFCB2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485202" y="1143000"/>
            <a:ext cx="3929558" cy="496246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Místo pro vaření</a:t>
            </a:r>
          </a:p>
          <a:p>
            <a:pPr marL="0" lvl="1" indent="0">
              <a:buNone/>
            </a:pPr>
            <a:r>
              <a:rPr lang="cs-CZ" sz="1400"/>
              <a:t>Kuchyň je primárně místem pro vaření, kde lze připravovat různé pokrmy a experimentovat s recepty.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Rodinné setkání</a:t>
            </a:r>
          </a:p>
          <a:p>
            <a:pPr marL="0" lvl="1" indent="0">
              <a:buNone/>
            </a:pPr>
            <a:r>
              <a:rPr lang="cs-CZ" sz="1400"/>
              <a:t>Kuchyň je také prostorem pro setkávání s rodinou a přáteli, což posiluje vztahy a sdílení zážitků.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Kreativní prostor</a:t>
            </a:r>
          </a:p>
          <a:p>
            <a:pPr marL="0" lvl="1" indent="0">
              <a:buNone/>
            </a:pPr>
            <a:r>
              <a:rPr lang="cs-CZ" sz="1400"/>
              <a:t>Kuchyň může být prostorem pro kreativitu, kde můžete zkoušet nové recepty a zdobit pokrmy.</a:t>
            </a:r>
          </a:p>
        </p:txBody>
      </p:sp>
    </p:spTree>
    <p:extLst>
      <p:ext uri="{BB962C8B-B14F-4D97-AF65-F5344CB8AC3E}">
        <p14:creationId xmlns:p14="http://schemas.microsoft.com/office/powerpoint/2010/main" val="3885792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CFB9EA-7367-BA9D-9D88-243550880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Trend kuchyní na míru</a:t>
            </a:r>
          </a:p>
        </p:txBody>
      </p:sp>
      <p:pic>
        <p:nvPicPr>
          <p:cNvPr id="5" name="Zástupný obsah 4" descr="Moderní kuchyně&#10;[url=file_closeup.php?id=8304029][img]file_thumbview_approve.php?size=1&amp;id=8304029[/img][/url] [url=file_closeup.php?id=5908976][img]file_thumbview_approve.php?size=1&amp;id=5908976[/img][/url] [url=file_closeup.php?id=5855739][img]file_thumbview_approve.php?size=1&amp;id=5855739[/img][/url] [url=file_closeup.php?id=6030430][img]file_thumbview_approve.php?size=1&amp;id=6030430[/img][/url] [url=file_closeup.php?id=8806401][img]file_thumbview_approve.php?size=1&amp;id=8806401[/img][/url] [url=file_ closeup.php?id=6030286][img]file_thumbview_approve.php?size=1&amp;id=6030286[/img][/url] [url=file_closeup.php?id=2190819][img]file_thumbview_approve.php?size=1&amp;id=2190819[/img][/url] [url=file_closeup.php?id=2027594][img]file_thumbview_approve.php?size=1&amp;id=2027594[/img][/url] [url=file_closeup.php?id=5891307][img]file_thumbview_approve.php?size=1&amp;id=5891307[/img][/url] [url=file_closeup.php?id=5919817][img]file_thumbview_approve.php?size=1&amp;id=5919817[/ img][/url] [url=file_closeup.php?id=2023908][img]file_thumbview_approve.php?size=1&amp;id=2023908[/img][/url] [url=file_closeup.php?id=1830745][img]file_thumbview_approve.php?size=1&amp;id=1830745[/img][/url] [url=file_closeup.php?id=6268361][img]file_thumbview_approve.php?size=1&amp;id=6268361[/img][/url] [url=file_closeup.php?id=5855685][img]file_thumbview_approve.php?size=1&amp;id=5855685[/img][/url] [url=file_closeup.php?id=8630914][img]file_thumbview_approve.php?size=1&amp;id=8630914[/img][/url] [url=file_closeup.php?id=2670925][img]file_thumbview_approve.php?size=1&amp;id=2670925[/img][/url] [url=file_closeup.php?id=8631521][img]file_thumbview_approve.php?size=1&amp;id=8631521[/img][/url] [url=file_closeup.php?id=5909394][img]file_thumbview_approve.php?size=1&amp;id=5909394[/img][/url] [url=file_closeup.php?id=4254457][img]file_thumbview_approve.php?size=1&amp;id=4254457[/img][/url] [url=file_closeup.php?id=5749485][img]file_ thumbview_approve.php?size=1&amp;id=5749485[/img][/url]">
            <a:extLst>
              <a:ext uri="{FF2B5EF4-FFF2-40B4-BE49-F238E27FC236}">
                <a16:creationId xmlns:a16="http://schemas.microsoft.com/office/drawing/2014/main" id="{F8D572B9-DDA6-4D8F-84BA-A86332B5A31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6509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5BDDEA6-90A8-B002-D21D-64C2B1A3B1F0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Zvýšená poptávka</a:t>
            </a:r>
          </a:p>
          <a:p>
            <a:pPr marL="0" lvl="1" indent="0">
              <a:buNone/>
            </a:pPr>
            <a:r>
              <a:rPr lang="cs-CZ" sz="1400"/>
              <a:t>Více lidí hledá kuchyně na míru, které odrážejí jejich osobní styl a preference. Tento trend roste s důrazem na individualitu.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Přizpůsobení prostoru</a:t>
            </a:r>
          </a:p>
          <a:p>
            <a:pPr marL="0" lvl="1" indent="0">
              <a:buNone/>
            </a:pPr>
            <a:r>
              <a:rPr lang="cs-CZ" sz="1400"/>
              <a:t>Kuchyně na míru umožňují efektivní využití prostoru a přizpůsobení specifickým potřebám domácnosti. Každý detail může být navržen a vybrán.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Osobní styl</a:t>
            </a:r>
          </a:p>
          <a:p>
            <a:pPr marL="0" lvl="1" indent="0">
              <a:buNone/>
            </a:pPr>
            <a:r>
              <a:rPr lang="cs-CZ" sz="1400"/>
              <a:t>Vytvoření kuchyně na míru nabízí možnost vyjádřit osobní styl a vkus. Materiály, barvy a rozmístění mohou být plně přizpůsobeny.</a:t>
            </a:r>
          </a:p>
        </p:txBody>
      </p:sp>
    </p:spTree>
    <p:extLst>
      <p:ext uri="{BB962C8B-B14F-4D97-AF65-F5344CB8AC3E}">
        <p14:creationId xmlns:p14="http://schemas.microsoft.com/office/powerpoint/2010/main" val="2861955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4F571C-B08A-D3B1-FD6D-054740E16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Proces návrhu kuchyně na míru</a:t>
            </a:r>
          </a:p>
        </p:txBody>
      </p:sp>
    </p:spTree>
    <p:extLst>
      <p:ext uri="{BB962C8B-B14F-4D97-AF65-F5344CB8AC3E}">
        <p14:creationId xmlns:p14="http://schemas.microsoft.com/office/powerpoint/2010/main" val="502725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Zástupný obsah 4" descr="Dvě ženy pracující na dokumentu vedle notebooku a smartphonu">
            <a:extLst>
              <a:ext uri="{FF2B5EF4-FFF2-40B4-BE49-F238E27FC236}">
                <a16:creationId xmlns:a16="http://schemas.microsoft.com/office/drawing/2014/main" id="{EA97021C-15A6-4AAA-B08E-1BEFBA80C2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60000"/>
          </a:blip>
          <a:srcRect t="3821" b="11909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5804FD2-7766-1000-1F87-7D034A85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71570"/>
            <a:ext cx="5155261" cy="40720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Konzultace s designérem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3EF1C1-EFD2-9CDF-31DD-F31119819F2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85986" y="1671566"/>
            <a:ext cx="5170861" cy="407204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Zjištění potřeb klienta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Konzultace s designérem je klíčová pro zjištění vašich potřeb a preferencí v procesu návrhu.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Diskuse o rozpočtu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Diskutování o rozpočtu je důležité pro správné plánování a realizaci návrhového projektu.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>
                <a:solidFill>
                  <a:srgbClr val="FFFFFF"/>
                </a:solidFill>
              </a:rPr>
              <a:t>Prostor a styl</a:t>
            </a:r>
          </a:p>
          <a:p>
            <a:pPr marL="0" lvl="1" indent="0">
              <a:buNone/>
            </a:pPr>
            <a:r>
              <a:rPr lang="cs-CZ" sz="1400">
                <a:solidFill>
                  <a:srgbClr val="FFFFFF"/>
                </a:solidFill>
              </a:rPr>
              <a:t>Designér zohledňuje prostor a styl při vytváření návrhu, aby vyhovoval vašim představám.</a:t>
            </a:r>
          </a:p>
        </p:txBody>
      </p:sp>
    </p:spTree>
    <p:extLst>
      <p:ext uri="{BB962C8B-B14F-4D97-AF65-F5344CB8AC3E}">
        <p14:creationId xmlns:p14="http://schemas.microsoft.com/office/powerpoint/2010/main" val="23109138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A842DC9-31C9-D0AD-1CF6-4A22EF3B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Výběr stylu a materiálů</a:t>
            </a:r>
          </a:p>
        </p:txBody>
      </p:sp>
      <p:pic>
        <p:nvPicPr>
          <p:cNvPr id="5" name="Zástupný obsah 4" descr="výlisky a vzorky žuly">
            <a:extLst>
              <a:ext uri="{FF2B5EF4-FFF2-40B4-BE49-F238E27FC236}">
                <a16:creationId xmlns:a16="http://schemas.microsoft.com/office/drawing/2014/main" id="{75DCD288-6B2E-4D4A-A4EC-AEE5A43138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10788" b="2349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40307D7-3307-8D58-285F-85D005101A31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797004" y="670559"/>
            <a:ext cx="4555782" cy="5445076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Konzultace s designérem</a:t>
            </a:r>
          </a:p>
          <a:p>
            <a:pPr marL="0" lvl="1" indent="0">
              <a:buNone/>
            </a:pPr>
            <a:r>
              <a:rPr lang="cs-CZ" sz="1400"/>
              <a:t>Během konzultace designér představí prvotní návrhy, které reflektují vaše preference a potřeby.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Výběr stylu kuchyně</a:t>
            </a:r>
          </a:p>
          <a:p>
            <a:pPr marL="0" lvl="1" indent="0">
              <a:buNone/>
            </a:pPr>
            <a:r>
              <a:rPr lang="cs-CZ" sz="1400"/>
              <a:t>Výběr správného stylu kuchyně je klíčovým krokem, který určuje celkový estetický vzhled prostoru.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Materiály a jejich funkčnost</a:t>
            </a:r>
          </a:p>
          <a:p>
            <a:pPr marL="0" lvl="1" indent="0">
              <a:buNone/>
            </a:pPr>
            <a:r>
              <a:rPr lang="cs-CZ" sz="1400"/>
              <a:t>Zvolené materiály ovlivní nejen vzhled, ale i funkčnost a trvanlivost kuchyňských prvků.</a:t>
            </a:r>
          </a:p>
        </p:txBody>
      </p:sp>
    </p:spTree>
    <p:extLst>
      <p:ext uri="{BB962C8B-B14F-4D97-AF65-F5344CB8AC3E}">
        <p14:creationId xmlns:p14="http://schemas.microsoft.com/office/powerpoint/2010/main" val="167062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380997" y="381001"/>
            <a:ext cx="6858001" cy="6095995"/>
          </a:xfrm>
          <a:prstGeom prst="rect">
            <a:avLst/>
          </a:prstGeom>
          <a:ln>
            <a:noFill/>
          </a:ln>
          <a:effectLst>
            <a:outerShdw blurRad="381000" dist="101600" sx="99000" sy="99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CA87EDD-9C2E-89CC-1EA3-DFF0038E8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413" y="4544704"/>
            <a:ext cx="4792635" cy="181164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Schválení konečného návrhu</a:t>
            </a:r>
          </a:p>
        </p:txBody>
      </p:sp>
      <p:pic>
        <p:nvPicPr>
          <p:cNvPr id="5" name="Zástupný obsah 4" descr="Obchodní kresba">
            <a:extLst>
              <a:ext uri="{FF2B5EF4-FFF2-40B4-BE49-F238E27FC236}">
                <a16:creationId xmlns:a16="http://schemas.microsoft.com/office/drawing/2014/main" id="{3A4AC7DB-6354-49FB-B551-D756E8EE89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111" r="-1" b="-1"/>
          <a:stretch/>
        </p:blipFill>
        <p:spPr>
          <a:xfrm>
            <a:off x="-1" y="10"/>
            <a:ext cx="6096001" cy="411479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09E4971-7463-6618-D7E8-E5D77C0F0E7C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803410" y="691912"/>
            <a:ext cx="4585646" cy="547417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Prezentace finálního návrhu</a:t>
            </a:r>
          </a:p>
          <a:p>
            <a:pPr marL="0" lvl="1" indent="0">
              <a:buNone/>
            </a:pPr>
            <a:r>
              <a:rPr lang="cs-CZ" sz="1400"/>
              <a:t>Designér vám ukáže konečný návrh, který shrnuje všechny důležité aspekty projektu a vaše požadavky.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Kontrola detailů</a:t>
            </a:r>
          </a:p>
          <a:p>
            <a:pPr marL="0" lvl="1" indent="0">
              <a:buNone/>
            </a:pPr>
            <a:r>
              <a:rPr lang="cs-CZ" sz="1400"/>
              <a:t>Pečlivé prozkoumání všech detailů je klíčové k zajištění, že návrh splňuje vaše očekávání před výrobou.</a:t>
            </a:r>
          </a:p>
          <a:p>
            <a:pPr marL="0" indent="0">
              <a:spcBef>
                <a:spcPts val="2500"/>
              </a:spcBef>
              <a:buNone/>
            </a:pPr>
            <a:r>
              <a:rPr lang="cs-CZ" sz="1400" b="1"/>
              <a:t>Schválení před výrobou</a:t>
            </a:r>
          </a:p>
          <a:p>
            <a:pPr marL="0" lvl="1" indent="0">
              <a:buNone/>
            </a:pPr>
            <a:r>
              <a:rPr lang="cs-CZ" sz="1400"/>
              <a:t>Ujistěte se, že všechny aspekty návrhu byly schváleny, aby se předešlo problémům během výroby.</a:t>
            </a:r>
          </a:p>
        </p:txBody>
      </p:sp>
    </p:spTree>
    <p:extLst>
      <p:ext uri="{BB962C8B-B14F-4D97-AF65-F5344CB8AC3E}">
        <p14:creationId xmlns:p14="http://schemas.microsoft.com/office/powerpoint/2010/main" val="18309583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EEFE75250D3FC4997B14B276BC3EDDC" ma:contentTypeVersion="14" ma:contentTypeDescription="Vytvoří nový dokument" ma:contentTypeScope="" ma:versionID="273c3da123a887cb0c98c2a2d4203553">
  <xsd:schema xmlns:xsd="http://www.w3.org/2001/XMLSchema" xmlns:xs="http://www.w3.org/2001/XMLSchema" xmlns:p="http://schemas.microsoft.com/office/2006/metadata/properties" xmlns:ns2="ea518c98-d8b1-46fa-abb6-cd4f664a9521" xmlns:ns3="9268db09-bf76-4ca8-8c80-1af0964466f6" targetNamespace="http://schemas.microsoft.com/office/2006/metadata/properties" ma:root="true" ma:fieldsID="5bbb0ab481822dd6953b335c32ac2e12" ns2:_="" ns3:_="">
    <xsd:import namespace="ea518c98-d8b1-46fa-abb6-cd4f664a9521"/>
    <xsd:import namespace="9268db09-bf76-4ca8-8c80-1af0964466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8c98-d8b1-46fa-abb6-cd4f664a95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400dbb19-e41d-4ce9-b438-6f627add0b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68db09-bf76-4ca8-8c80-1af0964466f6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de5dd83-b775-49a8-a460-fd4496e92aeb}" ma:internalName="TaxCatchAll" ma:showField="CatchAllData" ma:web="9268db09-bf76-4ca8-8c80-1af0964466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518c98-d8b1-46fa-abb6-cd4f664a9521">
      <Terms xmlns="http://schemas.microsoft.com/office/infopath/2007/PartnerControls"/>
    </lcf76f155ced4ddcb4097134ff3c332f>
    <TaxCatchAll xmlns="9268db09-bf76-4ca8-8c80-1af0964466f6" xsi:nil="true"/>
  </documentManagement>
</p:properties>
</file>

<file path=customXml/itemProps1.xml><?xml version="1.0" encoding="utf-8"?>
<ds:datastoreItem xmlns:ds="http://schemas.openxmlformats.org/officeDocument/2006/customXml" ds:itemID="{11F82D24-E185-4AED-8545-F17CBEAD75C9}"/>
</file>

<file path=customXml/itemProps2.xml><?xml version="1.0" encoding="utf-8"?>
<ds:datastoreItem xmlns:ds="http://schemas.openxmlformats.org/officeDocument/2006/customXml" ds:itemID="{08ACF178-74C6-4B00-8CA2-2D632ED74113}"/>
</file>

<file path=customXml/itemProps3.xml><?xml version="1.0" encoding="utf-8"?>
<ds:datastoreItem xmlns:ds="http://schemas.openxmlformats.org/officeDocument/2006/customXml" ds:itemID="{0E0E5D98-98FF-4E17-A60A-627653EE55B0}"/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2617</Words>
  <Application>Microsoft Office PowerPoint</Application>
  <PresentationFormat>Širokoúhlá obrazovka</PresentationFormat>
  <Paragraphs>260</Paragraphs>
  <Slides>36</Slides>
  <Notes>36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1" baseType="lpstr">
      <vt:lpstr>Aptos</vt:lpstr>
      <vt:lpstr>Aptos Display</vt:lpstr>
      <vt:lpstr>Arial</vt:lpstr>
      <vt:lpstr>Calibri</vt:lpstr>
      <vt:lpstr>Motiv Office</vt:lpstr>
      <vt:lpstr>Prodej kuchyní na míru: Efektivní řešení pro váš domov</vt:lpstr>
      <vt:lpstr>Program prezentace</vt:lpstr>
      <vt:lpstr>Úvod do světa kuchyní na míru</vt:lpstr>
      <vt:lpstr>Význam kuchyně ve vašem domově</vt:lpstr>
      <vt:lpstr>Trend kuchyní na míru</vt:lpstr>
      <vt:lpstr>Proces návrhu kuchyně na míru</vt:lpstr>
      <vt:lpstr>Konzultace s designérem</vt:lpstr>
      <vt:lpstr>Výběr stylu a materiálů</vt:lpstr>
      <vt:lpstr>Schválení konečného návrhu</vt:lpstr>
      <vt:lpstr>Výhody kuchyní na míru</vt:lpstr>
      <vt:lpstr>Optimalizace prostoru</vt:lpstr>
      <vt:lpstr>Personalizovaný design</vt:lpstr>
      <vt:lpstr>Kvalitní provedení a dlouhá životnost</vt:lpstr>
      <vt:lpstr>Materiály a trendy v kuchyních na míru</vt:lpstr>
      <vt:lpstr>Nejoblíbenější materiály</vt:lpstr>
      <vt:lpstr>Trendy v designu kuchyní</vt:lpstr>
      <vt:lpstr>Ekologické a udržitelné materiály</vt:lpstr>
      <vt:lpstr>Ukázky realizovaných projektů</vt:lpstr>
      <vt:lpstr>Příklady úspěšných realizací</vt:lpstr>
      <vt:lpstr>Před a po: proměny kuchyní</vt:lpstr>
      <vt:lpstr>Zákaznické reference a recenze</vt:lpstr>
      <vt:lpstr>Přehled zákaznické spokojenosti</vt:lpstr>
      <vt:lpstr>Příběhy spokojených zákazníků</vt:lpstr>
      <vt:lpstr>Finanční aspekty kuchyní na míru</vt:lpstr>
      <vt:lpstr>Stanovení rozpočtu</vt:lpstr>
      <vt:lpstr>Nákladová efektivita</vt:lpstr>
      <vt:lpstr>Možnosti financování a platby</vt:lpstr>
      <vt:lpstr>Servis a záruky</vt:lpstr>
      <vt:lpstr>Montáž a instalace</vt:lpstr>
      <vt:lpstr>Servisní služby</vt:lpstr>
      <vt:lpstr>Záruky a péče po prodeji</vt:lpstr>
      <vt:lpstr>Jak začít s kuchyní na míru</vt:lpstr>
      <vt:lpstr>První kontaktní kroky</vt:lpstr>
      <vt:lpstr>Příprava na konzultaci</vt:lpstr>
      <vt:lpstr>Časté otázky a odpovědi</vt:lpstr>
      <vt:lpstr>Závěr a výzva k akci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Ludvík Hradílek</dc:creator>
  <cp:lastModifiedBy>Ludvík Hradílek</cp:lastModifiedBy>
  <cp:revision>1</cp:revision>
  <dcterms:created xsi:type="dcterms:W3CDTF">2024-11-06T10:07:33Z</dcterms:created>
  <dcterms:modified xsi:type="dcterms:W3CDTF">2024-11-06T10:14:13Z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0x0101002EEFE75250D3FC4997B14B276BC3EDDC</vt:lpwstr>
  </property>
  <property fmtid="{D5CDD505-2E9C-101B-9397-08002B2CF9AE}" pid="3" name="MediaServiceImageTags">
    <vt:lpwstr/>
  </property>
</Properties>
</file>